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61" r:id="rId4"/>
    <p:sldId id="262" r:id="rId5"/>
    <p:sldId id="263" r:id="rId6"/>
    <p:sldId id="264" r:id="rId7"/>
    <p:sldId id="266" r:id="rId8"/>
    <p:sldId id="265" r:id="rId9"/>
    <p:sldId id="267" r:id="rId10"/>
    <p:sldId id="268" r:id="rId11"/>
    <p:sldId id="269" r:id="rId12"/>
    <p:sldId id="270" r:id="rId13"/>
    <p:sldId id="272" r:id="rId14"/>
    <p:sldId id="273" r:id="rId15"/>
    <p:sldId id="274" r:id="rId16"/>
    <p:sldId id="275" r:id="rId17"/>
    <p:sldId id="276" r:id="rId18"/>
    <p:sldId id="277" r:id="rId19"/>
    <p:sldId id="278" r:id="rId20"/>
    <p:sldId id="281" r:id="rId21"/>
    <p:sldId id="280" r:id="rId22"/>
    <p:sldId id="279" r:id="rId23"/>
    <p:sldId id="289" r:id="rId24"/>
    <p:sldId id="256" r:id="rId25"/>
    <p:sldId id="282" r:id="rId26"/>
    <p:sldId id="284" r:id="rId27"/>
    <p:sldId id="285" r:id="rId28"/>
    <p:sldId id="286" r:id="rId29"/>
    <p:sldId id="287" r:id="rId30"/>
    <p:sldId id="283" r:id="rId31"/>
    <p:sldId id="288" r:id="rId32"/>
    <p:sldId id="271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FFFF"/>
    <a:srgbClr val="F48234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3792" autoAdjust="0"/>
  </p:normalViewPr>
  <p:slideViewPr>
    <p:cSldViewPr snapToGrid="0">
      <p:cViewPr>
        <p:scale>
          <a:sx n="67" d="100"/>
          <a:sy n="67" d="100"/>
        </p:scale>
        <p:origin x="64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A25791-1D46-77FA-31C8-8AB9778051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42502B-ACA5-9B21-D755-911280991E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D8EB3B-671A-A965-3857-38D5355651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46D3F-A4DC-4298-A3E6-3A9BD46678EE}" type="datetimeFigureOut">
              <a:rPr lang="en-US" smtClean="0"/>
              <a:t>8/12/2022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77309D-5CF5-42AE-EFCC-3EC4BC53D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45BF83-B9E2-CCEA-438D-8ABBF17DF9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75035-E754-44B3-BE4A-545A66BF0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8438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185B1-175B-14E1-2236-B0A2D4AE7E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2E99A1-4666-1925-ABF0-0600264627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B6D9F6-5375-35E3-06CD-B02EF4D4D5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46D3F-A4DC-4298-A3E6-3A9BD46678EE}" type="datetimeFigureOut">
              <a:rPr lang="en-US" smtClean="0"/>
              <a:t>8/12/2022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59B65F-460A-1D31-7021-A15A48D617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4BD1DD-FFA0-C20E-242D-F3FC892E1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75035-E754-44B3-BE4A-545A66BF0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3700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F939577-39C2-CEA2-03EF-C25EF59C97F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AAA97BC-EC60-D49B-51E2-13EB243738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D33E3D-6184-E364-B582-3B78372495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46D3F-A4DC-4298-A3E6-3A9BD46678EE}" type="datetimeFigureOut">
              <a:rPr lang="en-US" smtClean="0"/>
              <a:t>8/12/2022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E452BB-A30F-6131-919F-EA3E3DFAF6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7D7A8D-480A-D6BF-E8D0-86BB5547E0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75035-E754-44B3-BE4A-545A66BF0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2499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3457B3-EE21-FF8D-598B-4CF5B03F0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65E613-C4B3-7B95-3D9B-4A3EF159A0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09E3B8-8C48-4E79-7C97-DB0B3AF840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46D3F-A4DC-4298-A3E6-3A9BD46678EE}" type="datetimeFigureOut">
              <a:rPr lang="en-US" smtClean="0"/>
              <a:t>8/12/2022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07A6DA-AB19-4B7A-C2F5-464F8086EF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CAE195-7297-3828-B9D5-C1AAF48DF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75035-E754-44B3-BE4A-545A66BF0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1452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B2428-9823-CC23-40C8-3BC0333484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0EFD45-31C4-4729-8AF1-29DE2CAA7A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1904F8-B97B-CD51-3DD1-810C4EB395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46D3F-A4DC-4298-A3E6-3A9BD46678EE}" type="datetimeFigureOut">
              <a:rPr lang="en-US" smtClean="0"/>
              <a:t>8/12/2022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0D5D2C-2C65-A009-1A4B-03A3CB6A0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C9D7E5-61A9-26A6-7F86-EF3643131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75035-E754-44B3-BE4A-545A66BF0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2086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CE011A-738B-488F-8CF5-4A2CFBD12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1C9B07-3025-B439-0993-7F6C1BA281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CE622F-6B01-E590-7EDF-27AEA86801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5EE170-B789-7493-10D6-F9549367D7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46D3F-A4DC-4298-A3E6-3A9BD46678EE}" type="datetimeFigureOut">
              <a:rPr lang="en-US" smtClean="0"/>
              <a:t>8/12/2022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4F337A-85EC-6A5F-1980-4314742F36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5DCEC6-78C4-DF5E-9F71-A395B3BDF4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75035-E754-44B3-BE4A-545A66BF0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9705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5AAF19-745F-1D2D-3172-25E120BE2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9CE74D-D377-0ACF-82F1-642FE6F7A8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F8BAD6-D825-46EA-20CC-1676909CB3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6B3D834-B276-ABAC-16DF-E921C9AA6D5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13AA2FB-4E50-3EDC-66C1-B0767343930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136ABBE-14C4-BE85-EF4E-79283A1185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46D3F-A4DC-4298-A3E6-3A9BD46678EE}" type="datetimeFigureOut">
              <a:rPr lang="en-US" smtClean="0"/>
              <a:t>8/12/2022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E2E02F8-4CC8-ACBC-04DE-03755F6E60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7652908-F3A1-F24E-11B8-A1A701C8E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75035-E754-44B3-BE4A-545A66BF0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18044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E3B889-E764-1BAE-859A-B2202CAB35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D890BD-A304-93F4-2E20-38A96A6A7A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46D3F-A4DC-4298-A3E6-3A9BD46678EE}" type="datetimeFigureOut">
              <a:rPr lang="en-US" smtClean="0"/>
              <a:t>8/12/2022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256285-3D3B-AAEB-15F4-92B305564A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472534-F9DB-2EF4-19A9-0B5EF1D687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75035-E754-44B3-BE4A-545A66BF0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7488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6B2DA91-BFAF-E604-7288-722D2CC4D4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46D3F-A4DC-4298-A3E6-3A9BD46678EE}" type="datetimeFigureOut">
              <a:rPr lang="en-US" smtClean="0"/>
              <a:t>8/12/2022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C9D55D4-4F5C-D854-82EC-1239D89329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9BACE6-622D-3E52-79E0-1607429C5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75035-E754-44B3-BE4A-545A66BF0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6116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639F07-0966-40D9-4B57-9137227B50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86D206-B501-9E2A-6934-A11DCE91EA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6C9E76-C079-48B0-233D-410192793E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81B3C9-E826-7E89-D0F3-646962702D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46D3F-A4DC-4298-A3E6-3A9BD46678EE}" type="datetimeFigureOut">
              <a:rPr lang="en-US" smtClean="0"/>
              <a:t>8/12/2022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5C5A1A-6F69-9143-C284-960972BA4E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E29B1B-8DBE-1BD9-051A-18B177E6E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75035-E754-44B3-BE4A-545A66BF0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9222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C0807B-314C-18E1-8D8A-861CE80311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BB1C0B2-05BF-A1A2-BC9B-A10399E426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78632-860A-EDDE-56A8-554BC904B4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844520-4CAB-B0AB-3AED-C1ACB6207E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46D3F-A4DC-4298-A3E6-3A9BD46678EE}" type="datetimeFigureOut">
              <a:rPr lang="en-US" smtClean="0"/>
              <a:t>8/12/2022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C0E103-96B5-9D19-306A-B1DE6F6269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0F2B31-F0EA-0126-C073-EC78BE059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75035-E754-44B3-BE4A-545A66BF0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9952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5682899-C7AB-CDDD-50F2-0DB35E710D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690CAA-7B23-9AD9-9F61-8AA322E951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175E62-755F-E909-D0B7-70EF00D93BE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846D3F-A4DC-4298-A3E6-3A9BD46678EE}" type="datetimeFigureOut">
              <a:rPr lang="en-US" smtClean="0"/>
              <a:t>8/12/2022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FA827A-92C4-F19D-4F7B-07CD876901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FEB879-75E2-0A81-32A7-1EFE8C41B7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A75035-E754-44B3-BE4A-545A66BF0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1293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1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1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1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outdoor object, nature, star, night sky&#10;&#10;Description automatically generated">
            <a:extLst>
              <a:ext uri="{FF2B5EF4-FFF2-40B4-BE49-F238E27FC236}">
                <a16:creationId xmlns:a16="http://schemas.microsoft.com/office/drawing/2014/main" id="{3F2E9BE8-55E0-BC3E-0B82-89D530DA71E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013BF2-4CB6-C289-D6AC-4DD69A7FF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Week 1: Intro Week &amp; Meet the Team!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15DE14F-24CD-42EF-3E9F-2AE3255F13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9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Fantastic series of lectures from researchers, scientists, &amp; SMEs in Astronomy, Astrophysics, &amp; SETI</a:t>
            </a:r>
          </a:p>
          <a:p>
            <a:r>
              <a:rPr lang="en-US" dirty="0">
                <a:solidFill>
                  <a:schemeClr val="bg1"/>
                </a:solidFill>
              </a:rPr>
              <a:t>Breakthrough Listen background and capabilities</a:t>
            </a:r>
          </a:p>
          <a:p>
            <a:r>
              <a:rPr lang="en-US" dirty="0">
                <a:solidFill>
                  <a:schemeClr val="bg1"/>
                </a:solidFill>
              </a:rPr>
              <a:t>Science areas and active areas of research</a:t>
            </a:r>
          </a:p>
          <a:p>
            <a:r>
              <a:rPr lang="en-US" dirty="0">
                <a:solidFill>
                  <a:schemeClr val="bg1"/>
                </a:solidFill>
              </a:rPr>
              <a:t>Data, software tools, datacenter access, etc.</a:t>
            </a:r>
          </a:p>
          <a:p>
            <a:r>
              <a:rPr lang="en-US" dirty="0">
                <a:solidFill>
                  <a:schemeClr val="bg1"/>
                </a:solidFill>
              </a:rPr>
              <a:t>Readings &amp; research into project statements</a:t>
            </a:r>
          </a:p>
          <a:p>
            <a:r>
              <a:rPr lang="en-US" dirty="0">
                <a:solidFill>
                  <a:schemeClr val="bg1"/>
                </a:solidFill>
              </a:rPr>
              <a:t>Meeting and learning more about team member backgrounds</a:t>
            </a:r>
          </a:p>
        </p:txBody>
      </p:sp>
    </p:spTree>
    <p:extLst>
      <p:ext uri="{BB962C8B-B14F-4D97-AF65-F5344CB8AC3E}">
        <p14:creationId xmlns:p14="http://schemas.microsoft.com/office/powerpoint/2010/main" val="2668519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outdoor object, nature, star, night sky&#10;&#10;Description automatically generated">
            <a:extLst>
              <a:ext uri="{FF2B5EF4-FFF2-40B4-BE49-F238E27FC236}">
                <a16:creationId xmlns:a16="http://schemas.microsoft.com/office/drawing/2014/main" id="{3F2E9BE8-55E0-BC3E-0B82-89D530DA71E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013BF2-4CB6-C289-D6AC-4DD69A7FF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Week 6: Mid-way Project Definition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15DE14F-24CD-42EF-3E9F-2AE3255F13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9"/>
          </a:xfrm>
        </p:spPr>
        <p:txBody>
          <a:bodyPr>
            <a:normAutofit fontScale="77500" lnSpcReduction="20000"/>
          </a:bodyPr>
          <a:lstStyle/>
          <a:p>
            <a:pPr marL="514338" indent="-514338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What are we trying to do?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Provide higher performance tools to accelerate radio SETI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Create software tools to search for and identify interesting narrowband signals</a:t>
            </a:r>
          </a:p>
          <a:p>
            <a:pPr lvl="1"/>
            <a:endParaRPr lang="en-US" dirty="0">
              <a:solidFill>
                <a:schemeClr val="bg1"/>
              </a:solidFill>
            </a:endParaRPr>
          </a:p>
          <a:p>
            <a:pPr lvl="1"/>
            <a:endParaRPr lang="en-US" dirty="0">
              <a:solidFill>
                <a:schemeClr val="bg1"/>
              </a:solidFill>
            </a:endParaRPr>
          </a:p>
          <a:p>
            <a:pPr marL="514338" indent="-514338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What has already been done?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Algorithm research &amp; optimization for similar mathematical problem</a:t>
            </a:r>
          </a:p>
          <a:p>
            <a:pPr lvl="2"/>
            <a:r>
              <a:rPr lang="en-US" dirty="0" err="1">
                <a:solidFill>
                  <a:schemeClr val="bg1"/>
                </a:solidFill>
              </a:rPr>
              <a:t>Dedispersion</a:t>
            </a:r>
            <a:r>
              <a:rPr lang="en-US" dirty="0">
                <a:solidFill>
                  <a:schemeClr val="bg1"/>
                </a:solidFill>
              </a:rPr>
              <a:t> – quadratic curve searching</a:t>
            </a:r>
          </a:p>
          <a:p>
            <a:pPr lvl="2"/>
            <a:r>
              <a:rPr lang="en-US" dirty="0">
                <a:solidFill>
                  <a:schemeClr val="bg1"/>
                </a:solidFill>
              </a:rPr>
              <a:t>Dedoppler – linear curve searching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Implementation by various researchers &amp; groups</a:t>
            </a:r>
          </a:p>
          <a:p>
            <a:pPr lvl="2"/>
            <a:r>
              <a:rPr lang="en-US" dirty="0">
                <a:solidFill>
                  <a:schemeClr val="bg1"/>
                </a:solidFill>
              </a:rPr>
              <a:t>Standalone </a:t>
            </a:r>
            <a:r>
              <a:rPr lang="en-US" dirty="0" err="1">
                <a:solidFill>
                  <a:schemeClr val="bg1"/>
                </a:solidFill>
              </a:rPr>
              <a:t>dedispersion</a:t>
            </a:r>
            <a:r>
              <a:rPr lang="en-US" dirty="0">
                <a:solidFill>
                  <a:schemeClr val="bg1"/>
                </a:solidFill>
              </a:rPr>
              <a:t> algorithms (general transient astronomy relevance)</a:t>
            </a:r>
          </a:p>
          <a:p>
            <a:pPr lvl="2"/>
            <a:r>
              <a:rPr lang="en-US" dirty="0">
                <a:solidFill>
                  <a:schemeClr val="bg1"/>
                </a:solidFill>
              </a:rPr>
              <a:t>Dedoppler </a:t>
            </a:r>
            <a:r>
              <a:rPr lang="en-US" dirty="0" err="1">
                <a:solidFill>
                  <a:schemeClr val="bg1"/>
                </a:solidFill>
              </a:rPr>
              <a:t>pipeleines</a:t>
            </a:r>
            <a:r>
              <a:rPr lang="en-US" dirty="0">
                <a:solidFill>
                  <a:schemeClr val="bg1"/>
                </a:solidFill>
              </a:rPr>
              <a:t> (SETI specific relevance)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30C3DC7-61E6-2F1C-07B2-B0326867C0A3}"/>
              </a:ext>
            </a:extLst>
          </p:cNvPr>
          <p:cNvSpPr txBox="1">
            <a:spLocks/>
          </p:cNvSpPr>
          <p:nvPr/>
        </p:nvSpPr>
        <p:spPr>
          <a:xfrm>
            <a:off x="6096000" y="1825625"/>
            <a:ext cx="52578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38" indent="-514338">
              <a:buFont typeface="+mj-lt"/>
              <a:buAutoNum type="arabicPeriod" startAt="3"/>
            </a:pPr>
            <a:r>
              <a:rPr lang="en-US" dirty="0">
                <a:solidFill>
                  <a:schemeClr val="bg1"/>
                </a:solidFill>
              </a:rPr>
              <a:t>How can we improve?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Move from CPU to GPU</a:t>
            </a:r>
          </a:p>
          <a:p>
            <a:pPr lvl="2"/>
            <a:r>
              <a:rPr lang="en-US" dirty="0">
                <a:solidFill>
                  <a:schemeClr val="bg1"/>
                </a:solidFill>
              </a:rPr>
              <a:t>Readily parallelizable algorithms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Move to higher performance computer languages</a:t>
            </a:r>
          </a:p>
          <a:p>
            <a:pPr lvl="2"/>
            <a:r>
              <a:rPr lang="en-US" dirty="0">
                <a:solidFill>
                  <a:schemeClr val="bg1"/>
                </a:solidFill>
              </a:rPr>
              <a:t>Python is easy to understand but slow</a:t>
            </a:r>
          </a:p>
          <a:p>
            <a:pPr lvl="2"/>
            <a:r>
              <a:rPr lang="en-US" dirty="0">
                <a:solidFill>
                  <a:schemeClr val="bg1"/>
                </a:solidFill>
              </a:rPr>
              <a:t>Julia offers ease of coding with low-level performance gains</a:t>
            </a:r>
          </a:p>
          <a:p>
            <a:pPr lvl="2"/>
            <a:endParaRPr lang="en-US" dirty="0">
              <a:solidFill>
                <a:schemeClr val="bg1"/>
              </a:solidFill>
            </a:endParaRPr>
          </a:p>
          <a:p>
            <a:pPr marL="514338" indent="-514338">
              <a:buFont typeface="+mj-lt"/>
              <a:buAutoNum type="arabicPeriod" startAt="3"/>
            </a:pPr>
            <a:r>
              <a:rPr lang="en-US" dirty="0">
                <a:solidFill>
                  <a:schemeClr val="bg1"/>
                </a:solidFill>
              </a:rPr>
              <a:t>Why?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Dedoppler drift search is an important SETI methodology, and tools could use updating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Anyone used </a:t>
            </a:r>
            <a:r>
              <a:rPr lang="en-US" dirty="0" err="1">
                <a:solidFill>
                  <a:schemeClr val="bg1"/>
                </a:solidFill>
              </a:rPr>
              <a:t>turboSETI</a:t>
            </a:r>
            <a:r>
              <a:rPr lang="en-US" dirty="0">
                <a:solidFill>
                  <a:schemeClr val="bg1"/>
                </a:solidFill>
              </a:rPr>
              <a:t> before?</a:t>
            </a:r>
          </a:p>
          <a:p>
            <a:pPr lvl="2"/>
            <a:r>
              <a:rPr lang="en-US" dirty="0">
                <a:solidFill>
                  <a:schemeClr val="bg1"/>
                </a:solidFill>
              </a:rPr>
              <a:t>Imagine at least 10x redux in runtime!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Decreased runtime == increased throughput</a:t>
            </a:r>
          </a:p>
          <a:p>
            <a:pPr lvl="2"/>
            <a:r>
              <a:rPr lang="en-US" dirty="0">
                <a:solidFill>
                  <a:schemeClr val="bg1"/>
                </a:solidFill>
              </a:rPr>
              <a:t>Gives scientists more time to gather data not just process it</a:t>
            </a:r>
          </a:p>
        </p:txBody>
      </p:sp>
    </p:spTree>
    <p:extLst>
      <p:ext uri="{BB962C8B-B14F-4D97-AF65-F5344CB8AC3E}">
        <p14:creationId xmlns:p14="http://schemas.microsoft.com/office/powerpoint/2010/main" val="10125257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outdoor object, nature, star, night sky&#10;&#10;Description automatically generated">
            <a:extLst>
              <a:ext uri="{FF2B5EF4-FFF2-40B4-BE49-F238E27FC236}">
                <a16:creationId xmlns:a16="http://schemas.microsoft.com/office/drawing/2014/main" id="{3F2E9BE8-55E0-BC3E-0B82-89D530DA71E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013BF2-4CB6-C289-D6AC-4DD69A7FF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Week 6: Project Accomplishments &amp; Status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15DE14F-24CD-42EF-3E9F-2AE3255F13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3486151" cy="4351339"/>
          </a:xfrm>
        </p:spPr>
        <p:txBody>
          <a:bodyPr>
            <a:normAutofit fontScale="92500" lnSpcReduction="10000"/>
          </a:bodyPr>
          <a:lstStyle/>
          <a:p>
            <a:pPr marL="514338" indent="-514338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Problem research &amp; definition</a:t>
            </a:r>
          </a:p>
          <a:p>
            <a:pPr marL="971526" lvl="1" indent="-514338">
              <a:buFont typeface="+mj-lt"/>
              <a:buAutoNum type="alphaLcPeriod"/>
            </a:pPr>
            <a:r>
              <a:rPr lang="en-US" dirty="0">
                <a:solidFill>
                  <a:schemeClr val="bg1"/>
                </a:solidFill>
              </a:rPr>
              <a:t>Reading of research articles</a:t>
            </a:r>
          </a:p>
          <a:p>
            <a:pPr marL="971526" lvl="1" indent="-514338">
              <a:buFont typeface="+mj-lt"/>
              <a:buAutoNum type="alphaLcPeriod"/>
            </a:pPr>
            <a:r>
              <a:rPr lang="en-US" dirty="0" err="1">
                <a:solidFill>
                  <a:schemeClr val="bg1"/>
                </a:solidFill>
              </a:rPr>
              <a:t>Dedispersion</a:t>
            </a:r>
            <a:r>
              <a:rPr lang="en-US" dirty="0">
                <a:solidFill>
                  <a:schemeClr val="bg1"/>
                </a:solidFill>
              </a:rPr>
              <a:t> vs dedoppler</a:t>
            </a:r>
          </a:p>
          <a:p>
            <a:pPr marL="514338" indent="-514338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Existing solution evaluation</a:t>
            </a:r>
          </a:p>
          <a:p>
            <a:pPr marL="971526" lvl="1" indent="-514338">
              <a:buFont typeface="+mj-lt"/>
              <a:buAutoNum type="alphaLcPeriod"/>
            </a:pPr>
            <a:r>
              <a:rPr lang="en-US" dirty="0">
                <a:solidFill>
                  <a:schemeClr val="bg1"/>
                </a:solidFill>
              </a:rPr>
              <a:t>Benchmarking / performance</a:t>
            </a:r>
          </a:p>
          <a:p>
            <a:pPr marL="971526" lvl="1" indent="-514338">
              <a:buFont typeface="+mj-lt"/>
              <a:buAutoNum type="alphaLcPeriod"/>
            </a:pPr>
            <a:r>
              <a:rPr lang="en-US" dirty="0">
                <a:solidFill>
                  <a:schemeClr val="bg1"/>
                </a:solidFill>
              </a:rPr>
              <a:t>Implementation analysis</a:t>
            </a:r>
          </a:p>
          <a:p>
            <a:pPr marL="971526" lvl="1" indent="-514338">
              <a:buFont typeface="+mj-lt"/>
              <a:buAutoNum type="alphaLcPeriod"/>
            </a:pPr>
            <a:r>
              <a:rPr lang="en-US" dirty="0">
                <a:solidFill>
                  <a:schemeClr val="bg1"/>
                </a:solidFill>
              </a:rPr>
              <a:t>Report / conclusions</a:t>
            </a:r>
          </a:p>
        </p:txBody>
      </p:sp>
      <p:pic>
        <p:nvPicPr>
          <p:cNvPr id="5" name="Picture 4" descr="Chart, bar chart, histogram&#10;&#10;Description automatically generated">
            <a:extLst>
              <a:ext uri="{FF2B5EF4-FFF2-40B4-BE49-F238E27FC236}">
                <a16:creationId xmlns:a16="http://schemas.microsoft.com/office/drawing/2014/main" id="{5D6DC232-6A67-F0E1-FC87-61924530A1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6706" y="1908175"/>
            <a:ext cx="3774129" cy="3924652"/>
          </a:xfrm>
          <a:prstGeom prst="rect">
            <a:avLst/>
          </a:prstGeom>
        </p:spPr>
      </p:pic>
      <p:pic>
        <p:nvPicPr>
          <p:cNvPr id="6" name="Picture 5" descr="Chart, histogram&#10;&#10;Description automatically generated">
            <a:extLst>
              <a:ext uri="{FF2B5EF4-FFF2-40B4-BE49-F238E27FC236}">
                <a16:creationId xmlns:a16="http://schemas.microsoft.com/office/drawing/2014/main" id="{7C425840-0C2E-2E14-47BC-509811D78D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0101" y="1908176"/>
            <a:ext cx="3774129" cy="3924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4946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outdoor object, nature, star, night sky&#10;&#10;Description automatically generated">
            <a:extLst>
              <a:ext uri="{FF2B5EF4-FFF2-40B4-BE49-F238E27FC236}">
                <a16:creationId xmlns:a16="http://schemas.microsoft.com/office/drawing/2014/main" id="{3F2E9BE8-55E0-BC3E-0B82-89D530DA71E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013BF2-4CB6-C289-D6AC-4DD69A7FF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Week 6: Project Advancement &amp; Scoping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15DE14F-24CD-42EF-3E9F-2AE3255F13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1584325"/>
          </a:xfrm>
        </p:spPr>
        <p:txBody>
          <a:bodyPr>
            <a:normAutofit lnSpcReduction="10000"/>
          </a:bodyPr>
          <a:lstStyle/>
          <a:p>
            <a:pPr marL="514338" indent="-514338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Solution definition &amp; planning</a:t>
            </a:r>
          </a:p>
          <a:p>
            <a:pPr marL="971526" lvl="1" indent="-514338">
              <a:buFont typeface="+mj-lt"/>
              <a:buAutoNum type="alphaLcPeriod"/>
            </a:pPr>
            <a:r>
              <a:rPr lang="en-US" dirty="0">
                <a:solidFill>
                  <a:schemeClr val="bg1"/>
                </a:solidFill>
              </a:rPr>
              <a:t>Dedoppler SETI pipeline deconstruction</a:t>
            </a:r>
          </a:p>
          <a:p>
            <a:pPr marL="971526" lvl="1" indent="-514338">
              <a:buFont typeface="+mj-lt"/>
              <a:buAutoNum type="alphaLcPeriod"/>
            </a:pPr>
            <a:r>
              <a:rPr lang="en-US" dirty="0">
                <a:solidFill>
                  <a:schemeClr val="bg1"/>
                </a:solidFill>
              </a:rPr>
              <a:t>Work breakdown by code block for further development and implementation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A22D8A8-DFE5-F278-1AA3-FEB8B3AFF0E4}"/>
              </a:ext>
            </a:extLst>
          </p:cNvPr>
          <p:cNvGrpSpPr/>
          <p:nvPr/>
        </p:nvGrpSpPr>
        <p:grpSpPr>
          <a:xfrm>
            <a:off x="927066" y="3659662"/>
            <a:ext cx="11188735" cy="2497707"/>
            <a:chOff x="927065" y="3659661"/>
            <a:chExt cx="11188735" cy="2497707"/>
          </a:xfrm>
        </p:grpSpPr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5366D808-7243-1F2F-F3C7-B667DA446174}"/>
                </a:ext>
              </a:extLst>
            </p:cNvPr>
            <p:cNvCxnSpPr>
              <a:cxnSpLocks/>
              <a:endCxn id="10" idx="1"/>
            </p:cNvCxnSpPr>
            <p:nvPr/>
          </p:nvCxnSpPr>
          <p:spPr>
            <a:xfrm flipV="1">
              <a:off x="3571875" y="4795837"/>
              <a:ext cx="304800" cy="1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0DA89313-411A-2D25-170F-1031FF0D91A2}"/>
                </a:ext>
              </a:extLst>
            </p:cNvPr>
            <p:cNvCxnSpPr>
              <a:cxnSpLocks/>
              <a:endCxn id="11" idx="1"/>
            </p:cNvCxnSpPr>
            <p:nvPr/>
          </p:nvCxnSpPr>
          <p:spPr>
            <a:xfrm>
              <a:off x="5905500" y="4781550"/>
              <a:ext cx="304800" cy="14287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A9317D62-03F9-8CC5-F31F-552BCEC53635}"/>
                </a:ext>
              </a:extLst>
            </p:cNvPr>
            <p:cNvCxnSpPr/>
            <p:nvPr/>
          </p:nvCxnSpPr>
          <p:spPr>
            <a:xfrm>
              <a:off x="8372061" y="3659661"/>
              <a:ext cx="0" cy="2207159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80F23C0D-59B2-458B-8AA1-3C59FF86468B}"/>
                </a:ext>
              </a:extLst>
            </p:cNvPr>
            <p:cNvSpPr/>
            <p:nvPr/>
          </p:nvSpPr>
          <p:spPr>
            <a:xfrm>
              <a:off x="1543050" y="4181475"/>
              <a:ext cx="2028825" cy="1228725"/>
            </a:xfrm>
            <a:prstGeom prst="roundRect">
              <a:avLst/>
            </a:prstGeom>
            <a:solidFill>
              <a:srgbClr val="7030A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File Input / Data Preprocessing</a:t>
              </a: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7A52234E-AB23-073E-CC4D-3D9306535C73}"/>
                </a:ext>
              </a:extLst>
            </p:cNvPr>
            <p:cNvSpPr/>
            <p:nvPr/>
          </p:nvSpPr>
          <p:spPr>
            <a:xfrm>
              <a:off x="3876675" y="4181474"/>
              <a:ext cx="2028825" cy="1228725"/>
            </a:xfrm>
            <a:prstGeom prst="roundRect">
              <a:avLst/>
            </a:prstGeom>
            <a:solidFill>
              <a:srgbClr val="7030A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Dedoppler Algorithm (Brute-Force, Taylor-Tree, etc.)</a:t>
              </a: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69D8E9C5-B5E0-06BE-7191-53C946242257}"/>
                </a:ext>
              </a:extLst>
            </p:cNvPr>
            <p:cNvSpPr/>
            <p:nvPr/>
          </p:nvSpPr>
          <p:spPr>
            <a:xfrm>
              <a:off x="6210300" y="4181474"/>
              <a:ext cx="2028825" cy="1228725"/>
            </a:xfrm>
            <a:prstGeom prst="roundRect">
              <a:avLst/>
            </a:prstGeom>
            <a:solidFill>
              <a:srgbClr val="7030A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Hit-Search (Iterative, Maxima finding, etc.)</a:t>
              </a: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CBEA8B33-BA5C-0E12-366C-8B4A7A12C14B}"/>
                </a:ext>
              </a:extLst>
            </p:cNvPr>
            <p:cNvSpPr/>
            <p:nvPr/>
          </p:nvSpPr>
          <p:spPr>
            <a:xfrm>
              <a:off x="8543925" y="4181473"/>
              <a:ext cx="2028825" cy="1228725"/>
            </a:xfrm>
            <a:prstGeom prst="roundRect">
              <a:avLst/>
            </a:prstGeom>
            <a:solidFill>
              <a:srgbClr val="7030A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Hit File Output &amp; Plotting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C40A1F12-3469-8544-8E14-00C1B6847C99}"/>
                </a:ext>
              </a:extLst>
            </p:cNvPr>
            <p:cNvCxnSpPr>
              <a:cxnSpLocks/>
              <a:endCxn id="3" idx="1"/>
            </p:cNvCxnSpPr>
            <p:nvPr/>
          </p:nvCxnSpPr>
          <p:spPr>
            <a:xfrm>
              <a:off x="983848" y="4795838"/>
              <a:ext cx="559202" cy="0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8444EADB-8388-0433-28EC-7623B56B2A0B}"/>
                </a:ext>
              </a:extLst>
            </p:cNvPr>
            <p:cNvCxnSpPr>
              <a:cxnSpLocks/>
              <a:endCxn id="12" idx="1"/>
            </p:cNvCxnSpPr>
            <p:nvPr/>
          </p:nvCxnSpPr>
          <p:spPr>
            <a:xfrm flipV="1">
              <a:off x="8239125" y="4795836"/>
              <a:ext cx="304800" cy="1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25627E96-35EB-E82D-3883-9C3A29CC7BA8}"/>
                </a:ext>
              </a:extLst>
            </p:cNvPr>
            <p:cNvCxnSpPr>
              <a:cxnSpLocks/>
            </p:cNvCxnSpPr>
            <p:nvPr/>
          </p:nvCxnSpPr>
          <p:spPr>
            <a:xfrm>
              <a:off x="10572750" y="4800599"/>
              <a:ext cx="559202" cy="0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B5A7E70-0ED9-1D4C-239B-45266753E9A6}"/>
                </a:ext>
              </a:extLst>
            </p:cNvPr>
            <p:cNvSpPr txBox="1"/>
            <p:nvPr/>
          </p:nvSpPr>
          <p:spPr>
            <a:xfrm>
              <a:off x="927065" y="4426504"/>
              <a:ext cx="7462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.h5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0207933-9FDC-A013-B17E-E36772E3FE3E}"/>
                </a:ext>
              </a:extLst>
            </p:cNvPr>
            <p:cNvSpPr txBox="1"/>
            <p:nvPr/>
          </p:nvSpPr>
          <p:spPr>
            <a:xfrm>
              <a:off x="10607567" y="4393909"/>
              <a:ext cx="15082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End process</a:t>
              </a:r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9E01A73F-17E2-9C0C-E3DA-E688E45EF29B}"/>
                </a:ext>
              </a:extLst>
            </p:cNvPr>
            <p:cNvSpPr/>
            <p:nvPr/>
          </p:nvSpPr>
          <p:spPr>
            <a:xfrm>
              <a:off x="1543050" y="3668110"/>
              <a:ext cx="9029700" cy="2207159"/>
            </a:xfrm>
            <a:prstGeom prst="roundRect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A9B4E5B9-E4DC-52CF-2DA5-49B5C3F28064}"/>
                </a:ext>
              </a:extLst>
            </p:cNvPr>
            <p:cNvCxnSpPr/>
            <p:nvPr/>
          </p:nvCxnSpPr>
          <p:spPr>
            <a:xfrm>
              <a:off x="3712265" y="3668110"/>
              <a:ext cx="0" cy="2207159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0EAD7C47-C518-3C20-FA48-56A7B669C771}"/>
                </a:ext>
              </a:extLst>
            </p:cNvPr>
            <p:cNvCxnSpPr/>
            <p:nvPr/>
          </p:nvCxnSpPr>
          <p:spPr>
            <a:xfrm>
              <a:off x="6041335" y="3677970"/>
              <a:ext cx="0" cy="2207159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8733B7D-C48E-A037-1A54-2715BE5A3ED0}"/>
                </a:ext>
              </a:extLst>
            </p:cNvPr>
            <p:cNvSpPr txBox="1"/>
            <p:nvPr/>
          </p:nvSpPr>
          <p:spPr>
            <a:xfrm>
              <a:off x="4502856" y="3740126"/>
              <a:ext cx="7462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66FFFF"/>
                  </a:solidFill>
                </a:rPr>
                <a:t>Max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00E5777-D953-B42B-B4A7-A468B7167718}"/>
                </a:ext>
              </a:extLst>
            </p:cNvPr>
            <p:cNvSpPr txBox="1"/>
            <p:nvPr/>
          </p:nvSpPr>
          <p:spPr>
            <a:xfrm>
              <a:off x="6833581" y="3740126"/>
              <a:ext cx="7462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66FFFF"/>
                  </a:solidFill>
                </a:rPr>
                <a:t>Kevin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4CF7C38-AA1E-5106-B6E5-6E0FBE0E4E11}"/>
                </a:ext>
              </a:extLst>
            </p:cNvPr>
            <p:cNvSpPr txBox="1"/>
            <p:nvPr/>
          </p:nvSpPr>
          <p:spPr>
            <a:xfrm>
              <a:off x="1633854" y="5470562"/>
              <a:ext cx="20288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92D050"/>
                  </a:solidFill>
                </a:rPr>
                <a:t>0.0109s | 0.18%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E06F03D-C1D9-DAE5-F8C2-BF4180223C85}"/>
                </a:ext>
              </a:extLst>
            </p:cNvPr>
            <p:cNvSpPr txBox="1"/>
            <p:nvPr/>
          </p:nvSpPr>
          <p:spPr>
            <a:xfrm>
              <a:off x="3876674" y="5469321"/>
              <a:ext cx="20288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3.4169s | 56.14%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AD34644-7E4A-EC2A-8060-23EE2FCEC80A}"/>
                </a:ext>
              </a:extLst>
            </p:cNvPr>
            <p:cNvSpPr txBox="1"/>
            <p:nvPr/>
          </p:nvSpPr>
          <p:spPr>
            <a:xfrm>
              <a:off x="6210300" y="5469321"/>
              <a:ext cx="20288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2.5147s | 41.32%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FB7DC5D-FBB6-34B9-60B7-A672FEA8E8B6}"/>
                </a:ext>
              </a:extLst>
            </p:cNvPr>
            <p:cNvSpPr txBox="1"/>
            <p:nvPr/>
          </p:nvSpPr>
          <p:spPr>
            <a:xfrm>
              <a:off x="8457993" y="5469321"/>
              <a:ext cx="20288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92D050"/>
                  </a:solidFill>
                </a:rPr>
                <a:t>0.1441s | 2.36%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C4C5489D-AD6D-DA3C-2887-FD31763D7F67}"/>
                </a:ext>
              </a:extLst>
            </p:cNvPr>
            <p:cNvSpPr txBox="1"/>
            <p:nvPr/>
          </p:nvSpPr>
          <p:spPr>
            <a:xfrm>
              <a:off x="5249090" y="5880369"/>
              <a:ext cx="486668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*Runtimes based on deconstructed </a:t>
              </a:r>
              <a:r>
                <a:rPr lang="en-US" sz="1200" dirty="0" err="1">
                  <a:solidFill>
                    <a:schemeClr val="bg1"/>
                  </a:solidFill>
                </a:rPr>
                <a:t>hyperSETI</a:t>
              </a:r>
              <a:r>
                <a:rPr lang="en-US" sz="1200" dirty="0">
                  <a:solidFill>
                    <a:schemeClr val="bg1"/>
                  </a:solidFill>
                </a:rPr>
                <a:t> pipeline script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230493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outdoor object, nature, star, night sky&#10;&#10;Description automatically generated">
            <a:extLst>
              <a:ext uri="{FF2B5EF4-FFF2-40B4-BE49-F238E27FC236}">
                <a16:creationId xmlns:a16="http://schemas.microsoft.com/office/drawing/2014/main" id="{3F2E9BE8-55E0-BC3E-0B82-89D530DA71E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013BF2-4CB6-C289-D6AC-4DD69A7FF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Week 7: Julia and GPU-Accelerated Radio SETI Lightning Talk with Green Bank</a:t>
            </a:r>
            <a:endParaRPr lang="en-US" sz="1300" dirty="0">
              <a:solidFill>
                <a:schemeClr val="bg1"/>
              </a:solidFill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15DE14F-24CD-42EF-3E9F-2AE3255F13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6601" y="1825626"/>
            <a:ext cx="5934403" cy="2401391"/>
          </a:xfrm>
        </p:spPr>
        <p:txBody>
          <a:bodyPr>
            <a:normAutofit fontScale="62500" lnSpcReduction="20000"/>
          </a:bodyPr>
          <a:lstStyle/>
          <a:p>
            <a:pPr marL="514338" indent="-514338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What are we trying to do?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Provide higher performance tools to accelerate radio SETI</a:t>
            </a:r>
          </a:p>
          <a:p>
            <a:pPr marL="514338" indent="-514338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What has already been done?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Algorithm research &amp; optimization for similar mathematical problem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Implementation by various researchers &amp; groups</a:t>
            </a:r>
          </a:p>
          <a:p>
            <a:pPr marL="514338" indent="-514338">
              <a:buFont typeface="+mj-lt"/>
              <a:buAutoNum type="arabicPeriod" startAt="3"/>
            </a:pPr>
            <a:r>
              <a:rPr lang="en-US" dirty="0">
                <a:solidFill>
                  <a:schemeClr val="bg1"/>
                </a:solidFill>
              </a:rPr>
              <a:t>How can we improve?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Move from CPU to GPU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Move to higher performance computer languages</a:t>
            </a:r>
          </a:p>
        </p:txBody>
      </p:sp>
      <p:pic>
        <p:nvPicPr>
          <p:cNvPr id="4" name="Picture 3" descr="Chart, bar chart, histogram&#10;&#10;Description automatically generated">
            <a:extLst>
              <a:ext uri="{FF2B5EF4-FFF2-40B4-BE49-F238E27FC236}">
                <a16:creationId xmlns:a16="http://schemas.microsoft.com/office/drawing/2014/main" id="{F03EB136-3B76-7CD9-C952-A1C42C461B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1004" y="1863409"/>
            <a:ext cx="2659701" cy="2765777"/>
          </a:xfrm>
          <a:prstGeom prst="rect">
            <a:avLst/>
          </a:prstGeom>
        </p:spPr>
      </p:pic>
      <p:pic>
        <p:nvPicPr>
          <p:cNvPr id="6" name="Picture 5" descr="Chart, histogram&#10;&#10;Description automatically generated">
            <a:extLst>
              <a:ext uri="{FF2B5EF4-FFF2-40B4-BE49-F238E27FC236}">
                <a16:creationId xmlns:a16="http://schemas.microsoft.com/office/drawing/2014/main" id="{BDE0A624-D114-CDDB-6996-50F138EBC2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5701" y="1863411"/>
            <a:ext cx="2659700" cy="2765776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5C6909A-4BD9-E9F7-2B32-FEB0E4006DB6}"/>
              </a:ext>
            </a:extLst>
          </p:cNvPr>
          <p:cNvSpPr txBox="1">
            <a:spLocks/>
          </p:cNvSpPr>
          <p:nvPr/>
        </p:nvSpPr>
        <p:spPr>
          <a:xfrm>
            <a:off x="486601" y="4090706"/>
            <a:ext cx="4338863" cy="1151855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38" indent="-514338">
              <a:buFont typeface="+mj-lt"/>
              <a:buAutoNum type="arabicPeriod" startAt="4"/>
            </a:pPr>
            <a:r>
              <a:rPr lang="en-US" dirty="0">
                <a:solidFill>
                  <a:schemeClr val="bg1"/>
                </a:solidFill>
              </a:rPr>
              <a:t>Why?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Dedoppler drift search is an important SETI methodology, and tools could use updating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Decreased runtime == increased throughput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967DB8E-4F31-0309-AE86-F6EECA362E71}"/>
              </a:ext>
            </a:extLst>
          </p:cNvPr>
          <p:cNvGrpSpPr/>
          <p:nvPr/>
        </p:nvGrpSpPr>
        <p:grpSpPr>
          <a:xfrm>
            <a:off x="2535220" y="5086779"/>
            <a:ext cx="7121560" cy="1313628"/>
            <a:chOff x="927065" y="3659661"/>
            <a:chExt cx="11188735" cy="2656373"/>
          </a:xfrm>
        </p:grpSpPr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9E37D79D-EA3A-3F86-79E0-FD443E37207B}"/>
                </a:ext>
              </a:extLst>
            </p:cNvPr>
            <p:cNvCxnSpPr>
              <a:cxnSpLocks/>
              <a:endCxn id="20" idx="1"/>
            </p:cNvCxnSpPr>
            <p:nvPr/>
          </p:nvCxnSpPr>
          <p:spPr>
            <a:xfrm flipV="1">
              <a:off x="3571875" y="4795837"/>
              <a:ext cx="304800" cy="1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F0ACDCFB-AD9F-CF61-7F01-D3702EC7F801}"/>
                </a:ext>
              </a:extLst>
            </p:cNvPr>
            <p:cNvCxnSpPr>
              <a:cxnSpLocks/>
              <a:endCxn id="21" idx="1"/>
            </p:cNvCxnSpPr>
            <p:nvPr/>
          </p:nvCxnSpPr>
          <p:spPr>
            <a:xfrm>
              <a:off x="5905500" y="4781550"/>
              <a:ext cx="304800" cy="14287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7CA3ED-11FD-7BC3-E9F0-1FB5962BF9F4}"/>
                </a:ext>
              </a:extLst>
            </p:cNvPr>
            <p:cNvCxnSpPr/>
            <p:nvPr/>
          </p:nvCxnSpPr>
          <p:spPr>
            <a:xfrm>
              <a:off x="8372061" y="3659661"/>
              <a:ext cx="0" cy="2207159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DE0CF979-93DD-1746-0898-178C94DDD840}"/>
                </a:ext>
              </a:extLst>
            </p:cNvPr>
            <p:cNvSpPr/>
            <p:nvPr/>
          </p:nvSpPr>
          <p:spPr>
            <a:xfrm>
              <a:off x="1543050" y="4181475"/>
              <a:ext cx="2028825" cy="1228725"/>
            </a:xfrm>
            <a:prstGeom prst="roundRect">
              <a:avLst/>
            </a:prstGeom>
            <a:solidFill>
              <a:srgbClr val="7030A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</a:rPr>
                <a:t>File Input / Data Preprocessing</a:t>
              </a:r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2B696797-1531-2301-9D62-5B244F524EC6}"/>
                </a:ext>
              </a:extLst>
            </p:cNvPr>
            <p:cNvSpPr/>
            <p:nvPr/>
          </p:nvSpPr>
          <p:spPr>
            <a:xfrm>
              <a:off x="3876675" y="4181474"/>
              <a:ext cx="2028825" cy="1228725"/>
            </a:xfrm>
            <a:prstGeom prst="roundRect">
              <a:avLst/>
            </a:prstGeom>
            <a:solidFill>
              <a:srgbClr val="7030A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</a:rPr>
                <a:t>Dedoppler Algorithm (Brute-Force, Taylor-Tree, etc.)</a:t>
              </a:r>
            </a:p>
          </p:txBody>
        </p: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C0C77C48-6044-4988-6CC1-0307F12F9928}"/>
                </a:ext>
              </a:extLst>
            </p:cNvPr>
            <p:cNvSpPr/>
            <p:nvPr/>
          </p:nvSpPr>
          <p:spPr>
            <a:xfrm>
              <a:off x="6210300" y="4181474"/>
              <a:ext cx="2028825" cy="1228725"/>
            </a:xfrm>
            <a:prstGeom prst="roundRect">
              <a:avLst/>
            </a:prstGeom>
            <a:solidFill>
              <a:srgbClr val="7030A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</a:rPr>
                <a:t>Hit-Search (Iterative, Maxima finding, etc.)</a:t>
              </a:r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C632CFB0-52ED-2F53-45F4-EE821FEACA72}"/>
                </a:ext>
              </a:extLst>
            </p:cNvPr>
            <p:cNvSpPr/>
            <p:nvPr/>
          </p:nvSpPr>
          <p:spPr>
            <a:xfrm>
              <a:off x="8543925" y="4181473"/>
              <a:ext cx="2028825" cy="1228725"/>
            </a:xfrm>
            <a:prstGeom prst="roundRect">
              <a:avLst/>
            </a:prstGeom>
            <a:solidFill>
              <a:srgbClr val="7030A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</a:rPr>
                <a:t>Hit File Output &amp; Plotting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735CBD83-18CC-876F-DC70-CAB63FC19DFE}"/>
                </a:ext>
              </a:extLst>
            </p:cNvPr>
            <p:cNvCxnSpPr>
              <a:cxnSpLocks/>
              <a:endCxn id="19" idx="1"/>
            </p:cNvCxnSpPr>
            <p:nvPr/>
          </p:nvCxnSpPr>
          <p:spPr>
            <a:xfrm>
              <a:off x="983848" y="4795838"/>
              <a:ext cx="559202" cy="0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80FC5091-C594-27D6-49B4-07C1814B34A2}"/>
                </a:ext>
              </a:extLst>
            </p:cNvPr>
            <p:cNvCxnSpPr>
              <a:cxnSpLocks/>
              <a:endCxn id="22" idx="1"/>
            </p:cNvCxnSpPr>
            <p:nvPr/>
          </p:nvCxnSpPr>
          <p:spPr>
            <a:xfrm flipV="1">
              <a:off x="8239125" y="4795836"/>
              <a:ext cx="304800" cy="1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D1B4F394-C386-C23D-1AD2-1948947F7EA1}"/>
                </a:ext>
              </a:extLst>
            </p:cNvPr>
            <p:cNvCxnSpPr>
              <a:cxnSpLocks/>
            </p:cNvCxnSpPr>
            <p:nvPr/>
          </p:nvCxnSpPr>
          <p:spPr>
            <a:xfrm>
              <a:off x="10572750" y="4800599"/>
              <a:ext cx="559202" cy="0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EDD6AA7-3C05-B36C-1D32-0E237854A422}"/>
                </a:ext>
              </a:extLst>
            </p:cNvPr>
            <p:cNvSpPr txBox="1"/>
            <p:nvPr/>
          </p:nvSpPr>
          <p:spPr>
            <a:xfrm>
              <a:off x="927065" y="4426504"/>
              <a:ext cx="746234" cy="4979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schemeClr val="bg1"/>
                  </a:solidFill>
                </a:rPr>
                <a:t>.h5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6522217-D5B6-41E2-03EE-52680B96256F}"/>
                </a:ext>
              </a:extLst>
            </p:cNvPr>
            <p:cNvSpPr txBox="1"/>
            <p:nvPr/>
          </p:nvSpPr>
          <p:spPr>
            <a:xfrm>
              <a:off x="10607564" y="4393909"/>
              <a:ext cx="1508236" cy="4979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schemeClr val="bg1"/>
                  </a:solidFill>
                </a:rPr>
                <a:t>End process</a:t>
              </a:r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02A52040-5C39-496B-EC67-1C1299CB4A9D}"/>
                </a:ext>
              </a:extLst>
            </p:cNvPr>
            <p:cNvSpPr/>
            <p:nvPr/>
          </p:nvSpPr>
          <p:spPr>
            <a:xfrm>
              <a:off x="1543050" y="3668110"/>
              <a:ext cx="9029700" cy="2207159"/>
            </a:xfrm>
            <a:prstGeom prst="roundRect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67CF54D2-6097-48A7-2588-A34421EB928B}"/>
                </a:ext>
              </a:extLst>
            </p:cNvPr>
            <p:cNvCxnSpPr/>
            <p:nvPr/>
          </p:nvCxnSpPr>
          <p:spPr>
            <a:xfrm>
              <a:off x="3712265" y="3668110"/>
              <a:ext cx="0" cy="2207159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E04B7B2-5448-B266-293F-59BF676B3802}"/>
                </a:ext>
              </a:extLst>
            </p:cNvPr>
            <p:cNvCxnSpPr/>
            <p:nvPr/>
          </p:nvCxnSpPr>
          <p:spPr>
            <a:xfrm>
              <a:off x="6041335" y="3677970"/>
              <a:ext cx="0" cy="2207159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9C32B24-50C6-24FB-7BD2-D8D40F77253B}"/>
                </a:ext>
              </a:extLst>
            </p:cNvPr>
            <p:cNvSpPr txBox="1"/>
            <p:nvPr/>
          </p:nvSpPr>
          <p:spPr>
            <a:xfrm>
              <a:off x="4502857" y="3740125"/>
              <a:ext cx="746234" cy="4979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66FFFF"/>
                  </a:solidFill>
                </a:rPr>
                <a:t>Max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92BE463-D79F-5A6B-6B44-590D125AF4CF}"/>
                </a:ext>
              </a:extLst>
            </p:cNvPr>
            <p:cNvSpPr txBox="1"/>
            <p:nvPr/>
          </p:nvSpPr>
          <p:spPr>
            <a:xfrm>
              <a:off x="6833582" y="3740125"/>
              <a:ext cx="746234" cy="4979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66FFFF"/>
                  </a:solidFill>
                </a:rPr>
                <a:t>Kevin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6252460-334E-DB31-0D11-DA882B7DE412}"/>
                </a:ext>
              </a:extLst>
            </p:cNvPr>
            <p:cNvSpPr txBox="1"/>
            <p:nvPr/>
          </p:nvSpPr>
          <p:spPr>
            <a:xfrm>
              <a:off x="1633854" y="5470561"/>
              <a:ext cx="2028823" cy="4979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92D050"/>
                  </a:solidFill>
                </a:rPr>
                <a:t>0.0109s | 0.18%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39DDC78-D48D-C7E7-CAA5-84A2981980B5}"/>
                </a:ext>
              </a:extLst>
            </p:cNvPr>
            <p:cNvSpPr txBox="1"/>
            <p:nvPr/>
          </p:nvSpPr>
          <p:spPr>
            <a:xfrm>
              <a:off x="3876674" y="5469321"/>
              <a:ext cx="2028823" cy="4979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</a:rPr>
                <a:t>3.4169s | 56.14%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4ADAC16-7F24-4402-3AB3-03C6D6B9DCCF}"/>
                </a:ext>
              </a:extLst>
            </p:cNvPr>
            <p:cNvSpPr txBox="1"/>
            <p:nvPr/>
          </p:nvSpPr>
          <p:spPr>
            <a:xfrm>
              <a:off x="6210301" y="5469321"/>
              <a:ext cx="2028823" cy="4979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</a:rPr>
                <a:t>2.5147s | 41.32%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C1B24DC-3E5A-368C-2DE3-C49D405D278F}"/>
                </a:ext>
              </a:extLst>
            </p:cNvPr>
            <p:cNvSpPr txBox="1"/>
            <p:nvPr/>
          </p:nvSpPr>
          <p:spPr>
            <a:xfrm>
              <a:off x="8457994" y="5469321"/>
              <a:ext cx="2028823" cy="4979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92D050"/>
                  </a:solidFill>
                </a:rPr>
                <a:t>0.1441s | 2.36%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7C0EA08-C5B7-890F-0A3B-F4D04B56AA0C}"/>
                </a:ext>
              </a:extLst>
            </p:cNvPr>
            <p:cNvSpPr txBox="1"/>
            <p:nvPr/>
          </p:nvSpPr>
          <p:spPr>
            <a:xfrm>
              <a:off x="5249089" y="5880371"/>
              <a:ext cx="4866681" cy="43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solidFill>
                    <a:schemeClr val="bg1"/>
                  </a:solidFill>
                </a:rPr>
                <a:t>*Runtimes based on deconstructed </a:t>
              </a:r>
              <a:r>
                <a:rPr lang="en-US" sz="800" dirty="0" err="1">
                  <a:solidFill>
                    <a:schemeClr val="bg1"/>
                  </a:solidFill>
                </a:rPr>
                <a:t>hyperSETI</a:t>
              </a:r>
              <a:r>
                <a:rPr lang="en-US" sz="800" dirty="0">
                  <a:solidFill>
                    <a:schemeClr val="bg1"/>
                  </a:solidFill>
                </a:rPr>
                <a:t> pipeline script</a:t>
              </a:r>
            </a:p>
          </p:txBody>
        </p:sp>
      </p:grpSp>
      <p:pic>
        <p:nvPicPr>
          <p:cNvPr id="5" name="Picture 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F8A61A1B-5027-30F3-9278-4E43EFFADF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4509" y="5952453"/>
            <a:ext cx="3097613" cy="757818"/>
          </a:xfrm>
          <a:prstGeom prst="rect">
            <a:avLst/>
          </a:prstGeom>
        </p:spPr>
      </p:pic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F7052B59-AFBE-CCC6-FE13-69EA022657D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71" y="5863430"/>
            <a:ext cx="2889948" cy="935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1179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outdoor object, nature, star, night sky&#10;&#10;Description automatically generated">
            <a:extLst>
              <a:ext uri="{FF2B5EF4-FFF2-40B4-BE49-F238E27FC236}">
                <a16:creationId xmlns:a16="http://schemas.microsoft.com/office/drawing/2014/main" id="{3F2E9BE8-55E0-BC3E-0B82-89D530DA71E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013BF2-4CB6-C289-D6AC-4DD69A7FF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Week 8: Further Exploration of Hit-Search Algorithm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15DE14F-24CD-42EF-3E9F-2AE3255F13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2648401" cy="4351339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bg1"/>
                </a:solidFill>
              </a:rPr>
              <a:t>Dedoppler and Hit-search algorithms need most development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Max = Dedoppler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Kevin = Hit-search</a:t>
            </a:r>
          </a:p>
          <a:p>
            <a:r>
              <a:rPr lang="en-US" dirty="0">
                <a:solidFill>
                  <a:schemeClr val="bg1"/>
                </a:solidFill>
              </a:rPr>
              <a:t>NVIDIA </a:t>
            </a:r>
            <a:r>
              <a:rPr lang="en-US" dirty="0" err="1">
                <a:solidFill>
                  <a:schemeClr val="bg1"/>
                </a:solidFill>
              </a:rPr>
              <a:t>Nsight</a:t>
            </a:r>
            <a:r>
              <a:rPr lang="en-US" dirty="0">
                <a:solidFill>
                  <a:schemeClr val="bg1"/>
                </a:solidFill>
              </a:rPr>
              <a:t> Systems profiling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CD6FF14-412D-8402-DBA0-3AD49BCB992D}"/>
              </a:ext>
            </a:extLst>
          </p:cNvPr>
          <p:cNvGrpSpPr/>
          <p:nvPr/>
        </p:nvGrpSpPr>
        <p:grpSpPr>
          <a:xfrm>
            <a:off x="4278521" y="1408528"/>
            <a:ext cx="7121560" cy="1313628"/>
            <a:chOff x="927065" y="3659661"/>
            <a:chExt cx="11188735" cy="2656373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5B83A5C9-A24D-F130-81B2-1ACBBDCB83F1}"/>
                </a:ext>
              </a:extLst>
            </p:cNvPr>
            <p:cNvCxnSpPr>
              <a:cxnSpLocks/>
              <a:endCxn id="13" idx="1"/>
            </p:cNvCxnSpPr>
            <p:nvPr/>
          </p:nvCxnSpPr>
          <p:spPr>
            <a:xfrm flipV="1">
              <a:off x="3571875" y="4795837"/>
              <a:ext cx="304800" cy="1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1967FF62-FE06-A002-B14C-36DA898D24CA}"/>
                </a:ext>
              </a:extLst>
            </p:cNvPr>
            <p:cNvCxnSpPr>
              <a:cxnSpLocks/>
              <a:endCxn id="15" idx="1"/>
            </p:cNvCxnSpPr>
            <p:nvPr/>
          </p:nvCxnSpPr>
          <p:spPr>
            <a:xfrm>
              <a:off x="5905500" y="4781550"/>
              <a:ext cx="304800" cy="14287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94D33563-7C6E-9487-C9D9-DFBB6B797628}"/>
                </a:ext>
              </a:extLst>
            </p:cNvPr>
            <p:cNvCxnSpPr/>
            <p:nvPr/>
          </p:nvCxnSpPr>
          <p:spPr>
            <a:xfrm>
              <a:off x="8372061" y="3659661"/>
              <a:ext cx="0" cy="2207159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077462BF-AFE3-662F-6A69-C94A2BE568B3}"/>
                </a:ext>
              </a:extLst>
            </p:cNvPr>
            <p:cNvSpPr/>
            <p:nvPr/>
          </p:nvSpPr>
          <p:spPr>
            <a:xfrm>
              <a:off x="1543050" y="4181475"/>
              <a:ext cx="2028825" cy="1228725"/>
            </a:xfrm>
            <a:prstGeom prst="roundRect">
              <a:avLst/>
            </a:prstGeom>
            <a:solidFill>
              <a:srgbClr val="7030A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</a:rPr>
                <a:t>File Input / Data Preprocessing</a:t>
              </a: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C226A5CD-DA94-2032-4A26-6EF3158FEA7B}"/>
                </a:ext>
              </a:extLst>
            </p:cNvPr>
            <p:cNvSpPr/>
            <p:nvPr/>
          </p:nvSpPr>
          <p:spPr>
            <a:xfrm>
              <a:off x="3876675" y="4181474"/>
              <a:ext cx="2028825" cy="1228725"/>
            </a:xfrm>
            <a:prstGeom prst="roundRect">
              <a:avLst/>
            </a:prstGeom>
            <a:solidFill>
              <a:srgbClr val="7030A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</a:rPr>
                <a:t>Dedoppler Algorithm (Brute-Force, Taylor-Tree, etc.)</a:t>
              </a: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49016F16-2A1F-0E67-1992-DEDB142C8F32}"/>
                </a:ext>
              </a:extLst>
            </p:cNvPr>
            <p:cNvSpPr/>
            <p:nvPr/>
          </p:nvSpPr>
          <p:spPr>
            <a:xfrm>
              <a:off x="6210300" y="4181474"/>
              <a:ext cx="2028825" cy="1228725"/>
            </a:xfrm>
            <a:prstGeom prst="roundRect">
              <a:avLst/>
            </a:prstGeom>
            <a:solidFill>
              <a:srgbClr val="7030A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</a:rPr>
                <a:t>Hit-Search (Iterative, Maxima finding, etc.)</a:t>
              </a: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E3F57B03-322C-1E6B-C13E-45F9666F917B}"/>
                </a:ext>
              </a:extLst>
            </p:cNvPr>
            <p:cNvSpPr/>
            <p:nvPr/>
          </p:nvSpPr>
          <p:spPr>
            <a:xfrm>
              <a:off x="8543925" y="4181473"/>
              <a:ext cx="2028825" cy="1228725"/>
            </a:xfrm>
            <a:prstGeom prst="roundRect">
              <a:avLst/>
            </a:prstGeom>
            <a:solidFill>
              <a:srgbClr val="7030A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</a:rPr>
                <a:t>Hit File Output &amp; Plotting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68E9C052-5A00-8F64-25C3-1C62FAC47892}"/>
                </a:ext>
              </a:extLst>
            </p:cNvPr>
            <p:cNvCxnSpPr>
              <a:cxnSpLocks/>
              <a:endCxn id="12" idx="1"/>
            </p:cNvCxnSpPr>
            <p:nvPr/>
          </p:nvCxnSpPr>
          <p:spPr>
            <a:xfrm>
              <a:off x="983848" y="4795838"/>
              <a:ext cx="559202" cy="0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E89B56A0-4E6F-92F3-499B-347205D50950}"/>
                </a:ext>
              </a:extLst>
            </p:cNvPr>
            <p:cNvCxnSpPr>
              <a:cxnSpLocks/>
              <a:endCxn id="16" idx="1"/>
            </p:cNvCxnSpPr>
            <p:nvPr/>
          </p:nvCxnSpPr>
          <p:spPr>
            <a:xfrm flipV="1">
              <a:off x="8239125" y="4795836"/>
              <a:ext cx="304800" cy="1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6FF68ABC-ECC5-A615-4D64-7A22F2480699}"/>
                </a:ext>
              </a:extLst>
            </p:cNvPr>
            <p:cNvCxnSpPr>
              <a:cxnSpLocks/>
            </p:cNvCxnSpPr>
            <p:nvPr/>
          </p:nvCxnSpPr>
          <p:spPr>
            <a:xfrm>
              <a:off x="10572750" y="4800599"/>
              <a:ext cx="559202" cy="0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003DE2C-25BF-739D-5836-B71CD273D8D9}"/>
                </a:ext>
              </a:extLst>
            </p:cNvPr>
            <p:cNvSpPr txBox="1"/>
            <p:nvPr/>
          </p:nvSpPr>
          <p:spPr>
            <a:xfrm>
              <a:off x="927065" y="4426504"/>
              <a:ext cx="746234" cy="4979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schemeClr val="bg1"/>
                  </a:solidFill>
                </a:rPr>
                <a:t>.h5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57C52CA-78C0-3268-82D2-ACA38B223743}"/>
                </a:ext>
              </a:extLst>
            </p:cNvPr>
            <p:cNvSpPr txBox="1"/>
            <p:nvPr/>
          </p:nvSpPr>
          <p:spPr>
            <a:xfrm>
              <a:off x="10607564" y="4393909"/>
              <a:ext cx="1508236" cy="4979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schemeClr val="bg1"/>
                  </a:solidFill>
                </a:rPr>
                <a:t>End process</a:t>
              </a:r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EA3EF1D4-D822-4F9A-B634-3D7ED511C28B}"/>
                </a:ext>
              </a:extLst>
            </p:cNvPr>
            <p:cNvSpPr/>
            <p:nvPr/>
          </p:nvSpPr>
          <p:spPr>
            <a:xfrm>
              <a:off x="1543050" y="3668110"/>
              <a:ext cx="9029700" cy="2207159"/>
            </a:xfrm>
            <a:prstGeom prst="roundRect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20176F2B-3147-B431-A709-97EF1C27F556}"/>
                </a:ext>
              </a:extLst>
            </p:cNvPr>
            <p:cNvCxnSpPr/>
            <p:nvPr/>
          </p:nvCxnSpPr>
          <p:spPr>
            <a:xfrm>
              <a:off x="3712265" y="3668110"/>
              <a:ext cx="0" cy="2207159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434A9EA6-7DB2-11FA-CA05-3DAA6190345B}"/>
                </a:ext>
              </a:extLst>
            </p:cNvPr>
            <p:cNvCxnSpPr/>
            <p:nvPr/>
          </p:nvCxnSpPr>
          <p:spPr>
            <a:xfrm>
              <a:off x="6041335" y="3677970"/>
              <a:ext cx="0" cy="2207159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D451325-9E15-CB88-446E-C46971932FCD}"/>
                </a:ext>
              </a:extLst>
            </p:cNvPr>
            <p:cNvSpPr txBox="1"/>
            <p:nvPr/>
          </p:nvSpPr>
          <p:spPr>
            <a:xfrm>
              <a:off x="4502857" y="3740125"/>
              <a:ext cx="746234" cy="4979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66FFFF"/>
                  </a:solidFill>
                </a:rPr>
                <a:t>Max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B4B72E8-1313-5188-D184-E63647BC4063}"/>
                </a:ext>
              </a:extLst>
            </p:cNvPr>
            <p:cNvSpPr txBox="1"/>
            <p:nvPr/>
          </p:nvSpPr>
          <p:spPr>
            <a:xfrm>
              <a:off x="6833582" y="3740125"/>
              <a:ext cx="746234" cy="4979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66FFFF"/>
                  </a:solidFill>
                </a:rPr>
                <a:t>Kevin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BF1F17F-F67F-9F3F-BA64-4342F4EFE4A1}"/>
                </a:ext>
              </a:extLst>
            </p:cNvPr>
            <p:cNvSpPr txBox="1"/>
            <p:nvPr/>
          </p:nvSpPr>
          <p:spPr>
            <a:xfrm>
              <a:off x="1633854" y="5470561"/>
              <a:ext cx="2028823" cy="4979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92D050"/>
                  </a:solidFill>
                </a:rPr>
                <a:t>0.0109s | 0.18%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57D0906-76BE-6D35-B2E8-2B0D9CC279BC}"/>
                </a:ext>
              </a:extLst>
            </p:cNvPr>
            <p:cNvSpPr txBox="1"/>
            <p:nvPr/>
          </p:nvSpPr>
          <p:spPr>
            <a:xfrm>
              <a:off x="3876674" y="5469321"/>
              <a:ext cx="2028823" cy="4979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</a:rPr>
                <a:t>3.4169s | 56.14%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53A6A60-8ADB-EAC3-8B05-6CBCECF416A6}"/>
                </a:ext>
              </a:extLst>
            </p:cNvPr>
            <p:cNvSpPr txBox="1"/>
            <p:nvPr/>
          </p:nvSpPr>
          <p:spPr>
            <a:xfrm>
              <a:off x="6210301" y="5469321"/>
              <a:ext cx="2028823" cy="4979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</a:rPr>
                <a:t>2.5147s | 41.32%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DBF9570-A973-AA42-B85E-FFD0B36C8AC2}"/>
                </a:ext>
              </a:extLst>
            </p:cNvPr>
            <p:cNvSpPr txBox="1"/>
            <p:nvPr/>
          </p:nvSpPr>
          <p:spPr>
            <a:xfrm>
              <a:off x="8457994" y="5469321"/>
              <a:ext cx="2028823" cy="4979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92D050"/>
                  </a:solidFill>
                </a:rPr>
                <a:t>0.1441s | 2.36%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E059BE8-B244-F07F-C8FE-1F57809A47AD}"/>
                </a:ext>
              </a:extLst>
            </p:cNvPr>
            <p:cNvSpPr txBox="1"/>
            <p:nvPr/>
          </p:nvSpPr>
          <p:spPr>
            <a:xfrm>
              <a:off x="5249089" y="5880371"/>
              <a:ext cx="4866681" cy="43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solidFill>
                    <a:schemeClr val="bg1"/>
                  </a:solidFill>
                </a:rPr>
                <a:t>*Runtimes based on deconstructed </a:t>
              </a:r>
              <a:r>
                <a:rPr lang="en-US" sz="800" dirty="0" err="1">
                  <a:solidFill>
                    <a:schemeClr val="bg1"/>
                  </a:solidFill>
                </a:rPr>
                <a:t>hyperSETI</a:t>
              </a:r>
              <a:r>
                <a:rPr lang="en-US" sz="800" dirty="0">
                  <a:solidFill>
                    <a:schemeClr val="bg1"/>
                  </a:solidFill>
                </a:rPr>
                <a:t> pipeline script</a:t>
              </a:r>
            </a:p>
          </p:txBody>
        </p:sp>
      </p:grpSp>
      <p:sp>
        <p:nvSpPr>
          <p:cNvPr id="3" name="Oval 2">
            <a:extLst>
              <a:ext uri="{FF2B5EF4-FFF2-40B4-BE49-F238E27FC236}">
                <a16:creationId xmlns:a16="http://schemas.microsoft.com/office/drawing/2014/main" id="{D150B0B7-912D-01A1-91F5-2E8C58358655}"/>
              </a:ext>
            </a:extLst>
          </p:cNvPr>
          <p:cNvSpPr/>
          <p:nvPr/>
        </p:nvSpPr>
        <p:spPr>
          <a:xfrm>
            <a:off x="7431974" y="1346613"/>
            <a:ext cx="1676400" cy="1325563"/>
          </a:xfrm>
          <a:prstGeom prst="ellipse">
            <a:avLst/>
          </a:prstGeom>
          <a:noFill/>
          <a:ln w="38100">
            <a:solidFill>
              <a:srgbClr val="66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37F54C30-20FF-FFBC-C7BB-1CA32DF4AB6E}"/>
              </a:ext>
            </a:extLst>
          </p:cNvPr>
          <p:cNvCxnSpPr>
            <a:cxnSpLocks/>
            <a:endCxn id="3" idx="5"/>
          </p:cNvCxnSpPr>
          <p:nvPr/>
        </p:nvCxnSpPr>
        <p:spPr>
          <a:xfrm flipH="1" flipV="1">
            <a:off x="8862871" y="2478052"/>
            <a:ext cx="749649" cy="527174"/>
          </a:xfrm>
          <a:prstGeom prst="straightConnector1">
            <a:avLst/>
          </a:prstGeom>
          <a:ln w="38100">
            <a:solidFill>
              <a:srgbClr val="66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 descr="Graphical user interface, application, table&#10;&#10;Description automatically generated">
            <a:extLst>
              <a:ext uri="{FF2B5EF4-FFF2-40B4-BE49-F238E27FC236}">
                <a16:creationId xmlns:a16="http://schemas.microsoft.com/office/drawing/2014/main" id="{1160A062-FE2F-2521-E3F8-79969E5BE7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2299" y="3080076"/>
            <a:ext cx="8285186" cy="3437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9130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outdoor object, nature, star, night sky&#10;&#10;Description automatically generated">
            <a:extLst>
              <a:ext uri="{FF2B5EF4-FFF2-40B4-BE49-F238E27FC236}">
                <a16:creationId xmlns:a16="http://schemas.microsoft.com/office/drawing/2014/main" id="{3F2E9BE8-55E0-BC3E-0B82-89D530DA71E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013BF2-4CB6-C289-D6AC-4DD69A7FF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10572751" cy="13255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Week 8: </a:t>
            </a:r>
            <a:r>
              <a:rPr lang="en-US" dirty="0" err="1">
                <a:solidFill>
                  <a:schemeClr val="bg1"/>
                </a:solidFill>
              </a:rPr>
              <a:t>Nsight</a:t>
            </a:r>
            <a:r>
              <a:rPr lang="en-US" dirty="0">
                <a:solidFill>
                  <a:schemeClr val="bg1"/>
                </a:solidFill>
              </a:rPr>
              <a:t> Systems Comparison: </a:t>
            </a:r>
            <a:r>
              <a:rPr lang="en-US" dirty="0" err="1">
                <a:solidFill>
                  <a:schemeClr val="bg1"/>
                </a:solidFill>
              </a:rPr>
              <a:t>turboSETI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Picture 5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53C378B5-2A60-859A-8658-97D45B5EC9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690688"/>
            <a:ext cx="9001125" cy="4831515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6ED73B3E-4F4D-E8F3-E426-313F6A5F10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82124" y="1690688"/>
            <a:ext cx="2809875" cy="483151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Pros:</a:t>
            </a:r>
          </a:p>
          <a:p>
            <a:r>
              <a:rPr lang="en-US" dirty="0">
                <a:solidFill>
                  <a:schemeClr val="bg1"/>
                </a:solidFill>
              </a:rPr>
              <a:t>Asynchronous memory transfer from GPU back to host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Cons:</a:t>
            </a:r>
          </a:p>
          <a:p>
            <a:r>
              <a:rPr lang="en-US" dirty="0">
                <a:solidFill>
                  <a:schemeClr val="bg1"/>
                </a:solidFill>
              </a:rPr>
              <a:t>Questionable </a:t>
            </a:r>
            <a:r>
              <a:rPr lang="en-US" dirty="0" err="1">
                <a:solidFill>
                  <a:schemeClr val="bg1"/>
                </a:solidFill>
              </a:rPr>
              <a:t>DtoD</a:t>
            </a:r>
            <a:r>
              <a:rPr lang="en-US" dirty="0">
                <a:solidFill>
                  <a:schemeClr val="bg1"/>
                </a:solidFill>
              </a:rPr>
              <a:t> memory shuffle (87%)</a:t>
            </a:r>
          </a:p>
          <a:p>
            <a:r>
              <a:rPr lang="en-US" dirty="0">
                <a:solidFill>
                  <a:schemeClr val="bg1"/>
                </a:solidFill>
              </a:rPr>
              <a:t>Huge 94.48% CPU overhead (not seen here)</a:t>
            </a:r>
          </a:p>
        </p:txBody>
      </p:sp>
    </p:spTree>
    <p:extLst>
      <p:ext uri="{BB962C8B-B14F-4D97-AF65-F5344CB8AC3E}">
        <p14:creationId xmlns:p14="http://schemas.microsoft.com/office/powerpoint/2010/main" val="21939466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outdoor object, nature, star, night sky&#10;&#10;Description automatically generated">
            <a:extLst>
              <a:ext uri="{FF2B5EF4-FFF2-40B4-BE49-F238E27FC236}">
                <a16:creationId xmlns:a16="http://schemas.microsoft.com/office/drawing/2014/main" id="{3F2E9BE8-55E0-BC3E-0B82-89D530DA71E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013BF2-4CB6-C289-D6AC-4DD69A7FF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10572751" cy="13255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Week 8: </a:t>
            </a:r>
            <a:r>
              <a:rPr lang="en-US" dirty="0" err="1">
                <a:solidFill>
                  <a:schemeClr val="bg1"/>
                </a:solidFill>
              </a:rPr>
              <a:t>Nsight</a:t>
            </a:r>
            <a:r>
              <a:rPr lang="en-US" dirty="0">
                <a:solidFill>
                  <a:schemeClr val="bg1"/>
                </a:solidFill>
              </a:rPr>
              <a:t> Systems Comparison: </a:t>
            </a:r>
            <a:r>
              <a:rPr lang="en-US" dirty="0" err="1">
                <a:solidFill>
                  <a:schemeClr val="bg1"/>
                </a:solidFill>
              </a:rPr>
              <a:t>hyperSETI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59B0409A-A05F-0161-3DDC-4DBE08A024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3124" y="1690688"/>
            <a:ext cx="9839325" cy="4375423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A75FE1E-B10F-34BC-3FA2-DF59095223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690688"/>
            <a:ext cx="2143124" cy="5043487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Pros:</a:t>
            </a:r>
          </a:p>
          <a:p>
            <a:r>
              <a:rPr lang="en-US" dirty="0">
                <a:solidFill>
                  <a:schemeClr val="bg1"/>
                </a:solidFill>
              </a:rPr>
              <a:t>Greater GPU usage (37.16% total runtime)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Cons:</a:t>
            </a:r>
          </a:p>
          <a:p>
            <a:r>
              <a:rPr lang="en-US" dirty="0">
                <a:solidFill>
                  <a:schemeClr val="bg1"/>
                </a:solidFill>
              </a:rPr>
              <a:t>Poor memory management due to modularity</a:t>
            </a:r>
          </a:p>
          <a:p>
            <a:r>
              <a:rPr lang="en-US" dirty="0">
                <a:solidFill>
                  <a:schemeClr val="bg1"/>
                </a:solidFill>
              </a:rPr>
              <a:t>Higher runtime of hit-search than Brute-Force dedoppler when theoretically lower algorithmic complexity</a:t>
            </a:r>
          </a:p>
        </p:txBody>
      </p:sp>
    </p:spTree>
    <p:extLst>
      <p:ext uri="{BB962C8B-B14F-4D97-AF65-F5344CB8AC3E}">
        <p14:creationId xmlns:p14="http://schemas.microsoft.com/office/powerpoint/2010/main" val="32492749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outdoor object, nature, star, night sky&#10;&#10;Description automatically generated">
            <a:extLst>
              <a:ext uri="{FF2B5EF4-FFF2-40B4-BE49-F238E27FC236}">
                <a16:creationId xmlns:a16="http://schemas.microsoft.com/office/drawing/2014/main" id="{3F2E9BE8-55E0-BC3E-0B82-89D530DA71E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013BF2-4CB6-C289-D6AC-4DD69A7FF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10572751" cy="13255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Week 8: </a:t>
            </a:r>
            <a:r>
              <a:rPr lang="en-US" dirty="0" err="1">
                <a:solidFill>
                  <a:schemeClr val="bg1"/>
                </a:solidFill>
              </a:rPr>
              <a:t>Nsight</a:t>
            </a:r>
            <a:r>
              <a:rPr lang="en-US" dirty="0">
                <a:solidFill>
                  <a:schemeClr val="bg1"/>
                </a:solidFill>
              </a:rPr>
              <a:t> Systems Comparison:  </a:t>
            </a:r>
            <a:r>
              <a:rPr lang="en-US" dirty="0" err="1">
                <a:solidFill>
                  <a:schemeClr val="bg1"/>
                </a:solidFill>
              </a:rPr>
              <a:t>SETIcore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6BB4504-0E02-94F5-3C3D-FDD524679D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106" y="1690688"/>
            <a:ext cx="8776043" cy="4933141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2B9D3DE-9639-5DA9-9266-6F5411A94D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01150" y="1690688"/>
            <a:ext cx="2990850" cy="5167312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Pros:</a:t>
            </a:r>
          </a:p>
          <a:p>
            <a:r>
              <a:rPr lang="en-US" dirty="0">
                <a:solidFill>
                  <a:schemeClr val="bg1"/>
                </a:solidFill>
              </a:rPr>
              <a:t>Good memory management</a:t>
            </a:r>
          </a:p>
          <a:p>
            <a:pPr lvl="1"/>
            <a:r>
              <a:rPr lang="en-US" dirty="0" err="1">
                <a:solidFill>
                  <a:schemeClr val="bg1"/>
                </a:solidFill>
              </a:rPr>
              <a:t>Asnych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DtoH</a:t>
            </a:r>
            <a:endParaRPr lang="en-US" dirty="0">
              <a:solidFill>
                <a:schemeClr val="bg1"/>
              </a:solidFill>
            </a:endParaRPr>
          </a:p>
          <a:p>
            <a:pPr lvl="1"/>
            <a:r>
              <a:rPr lang="en-US" dirty="0">
                <a:solidFill>
                  <a:schemeClr val="bg1"/>
                </a:solidFill>
              </a:rPr>
              <a:t>Unified memory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Only 1.87% GPU execution time</a:t>
            </a:r>
          </a:p>
          <a:p>
            <a:r>
              <a:rPr lang="en-US" dirty="0">
                <a:solidFill>
                  <a:schemeClr val="bg1"/>
                </a:solidFill>
              </a:rPr>
              <a:t>True to theory execution time between Taylor-Tree dedoppler and iterative hit-search algorithms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Cons:</a:t>
            </a:r>
          </a:p>
          <a:p>
            <a:r>
              <a:rPr lang="en-US" dirty="0">
                <a:solidFill>
                  <a:schemeClr val="bg1"/>
                </a:solidFill>
              </a:rPr>
              <a:t>Still looking!</a:t>
            </a:r>
          </a:p>
        </p:txBody>
      </p:sp>
    </p:spTree>
    <p:extLst>
      <p:ext uri="{BB962C8B-B14F-4D97-AF65-F5344CB8AC3E}">
        <p14:creationId xmlns:p14="http://schemas.microsoft.com/office/powerpoint/2010/main" val="24518857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outdoor object, nature, star, night sky&#10;&#10;Description automatically generated">
            <a:extLst>
              <a:ext uri="{FF2B5EF4-FFF2-40B4-BE49-F238E27FC236}">
                <a16:creationId xmlns:a16="http://schemas.microsoft.com/office/drawing/2014/main" id="{3F2E9BE8-55E0-BC3E-0B82-89D530DA71E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013BF2-4CB6-C289-D6AC-4DD69A7FF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Week 8: HDF5 </a:t>
            </a:r>
            <a:r>
              <a:rPr lang="en-US" dirty="0" err="1">
                <a:solidFill>
                  <a:schemeClr val="bg1"/>
                </a:solidFill>
              </a:rPr>
              <a:t>Filterbank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Downsampler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15DE14F-24CD-42EF-3E9F-2AE3255F13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2" y="1851133"/>
            <a:ext cx="3438526" cy="4351339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Test file needed!</a:t>
            </a:r>
          </a:p>
          <a:p>
            <a:r>
              <a:rPr lang="en-US" dirty="0">
                <a:solidFill>
                  <a:schemeClr val="bg1"/>
                </a:solidFill>
              </a:rPr>
              <a:t>Wanted smaller number of </a:t>
            </a:r>
            <a:r>
              <a:rPr lang="en-US" dirty="0" err="1">
                <a:solidFill>
                  <a:schemeClr val="bg1"/>
                </a:solidFill>
              </a:rPr>
              <a:t>freq</a:t>
            </a:r>
            <a:r>
              <a:rPr lang="en-US" dirty="0">
                <a:solidFill>
                  <a:schemeClr val="bg1"/>
                </a:solidFill>
              </a:rPr>
              <a:t> channel .h5 format file &amp; maintain </a:t>
            </a:r>
            <a:r>
              <a:rPr lang="en-US" dirty="0" err="1">
                <a:solidFill>
                  <a:schemeClr val="bg1"/>
                </a:solidFill>
              </a:rPr>
              <a:t>filterbank</a:t>
            </a:r>
            <a:r>
              <a:rPr lang="en-US" dirty="0">
                <a:solidFill>
                  <a:schemeClr val="bg1"/>
                </a:solidFill>
              </a:rPr>
              <a:t> header data</a:t>
            </a:r>
          </a:p>
          <a:p>
            <a:r>
              <a:rPr lang="en-US" dirty="0">
                <a:solidFill>
                  <a:schemeClr val="bg1"/>
                </a:solidFill>
              </a:rPr>
              <a:t>Useful for testing hit-search algorithm block</a:t>
            </a:r>
          </a:p>
          <a:p>
            <a:r>
              <a:rPr lang="en-US" dirty="0">
                <a:solidFill>
                  <a:schemeClr val="bg1"/>
                </a:solidFill>
              </a:rPr>
              <a:t>Always good to have more Julia practice</a:t>
            </a:r>
          </a:p>
          <a:p>
            <a:r>
              <a:rPr lang="en-US" dirty="0">
                <a:solidFill>
                  <a:schemeClr val="bg1"/>
                </a:solidFill>
              </a:rPr>
              <a:t>Decided others might need this too!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*</a:t>
            </a:r>
            <a:r>
              <a:rPr lang="en-US" dirty="0" err="1">
                <a:solidFill>
                  <a:schemeClr val="bg1"/>
                </a:solidFill>
              </a:rPr>
              <a:t>bitshuffle</a:t>
            </a:r>
            <a:r>
              <a:rPr lang="en-US" dirty="0">
                <a:solidFill>
                  <a:schemeClr val="bg1"/>
                </a:solidFill>
              </a:rPr>
              <a:t> plugin quirks*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FEF24CA0-1935-09D6-AFAD-3207BB9F81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1927" y="1560730"/>
            <a:ext cx="7849232" cy="4932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749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outdoor object, nature, star, night sky&#10;&#10;Description automatically generated">
            <a:extLst>
              <a:ext uri="{FF2B5EF4-FFF2-40B4-BE49-F238E27FC236}">
                <a16:creationId xmlns:a16="http://schemas.microsoft.com/office/drawing/2014/main" id="{3F2E9BE8-55E0-BC3E-0B82-89D530DA71E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013BF2-4CB6-C289-D6AC-4DD69A7FF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10572751" cy="13255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Week 8: Future Developments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15DE14F-24CD-42EF-3E9F-2AE3255F13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572751" cy="4351339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chemeClr val="bg1"/>
                </a:solidFill>
              </a:rPr>
              <a:t>Tinkering with Hit-search in Julia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Done?</a:t>
            </a:r>
          </a:p>
          <a:p>
            <a:pPr lvl="2"/>
            <a:r>
              <a:rPr lang="en-US" dirty="0">
                <a:solidFill>
                  <a:schemeClr val="bg1"/>
                </a:solidFill>
              </a:rPr>
              <a:t>Problem spots isolated</a:t>
            </a:r>
          </a:p>
          <a:p>
            <a:pPr lvl="2"/>
            <a:r>
              <a:rPr lang="en-US" dirty="0">
                <a:solidFill>
                  <a:schemeClr val="bg1"/>
                </a:solidFill>
              </a:rPr>
              <a:t>Thorough review of each section’s benefits</a:t>
            </a:r>
          </a:p>
          <a:p>
            <a:pPr lvl="2"/>
            <a:r>
              <a:rPr lang="en-US" dirty="0">
                <a:solidFill>
                  <a:schemeClr val="bg1"/>
                </a:solidFill>
              </a:rPr>
              <a:t>Simplified testing / debugging file generated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To Do?</a:t>
            </a:r>
          </a:p>
          <a:p>
            <a:pPr lvl="2"/>
            <a:r>
              <a:rPr lang="en-US" dirty="0">
                <a:solidFill>
                  <a:schemeClr val="bg1"/>
                </a:solidFill>
              </a:rPr>
              <a:t>Get both steps up and running</a:t>
            </a:r>
          </a:p>
          <a:p>
            <a:pPr lvl="3"/>
            <a:r>
              <a:rPr lang="en-US" dirty="0">
                <a:solidFill>
                  <a:schemeClr val="bg1"/>
                </a:solidFill>
              </a:rPr>
              <a:t>First step: Initial iterations to find all over SNR</a:t>
            </a:r>
          </a:p>
          <a:p>
            <a:pPr lvl="3"/>
            <a:r>
              <a:rPr lang="en-US" dirty="0">
                <a:solidFill>
                  <a:schemeClr val="bg1"/>
                </a:solidFill>
              </a:rPr>
              <a:t>Second step: Elimination of duplicate reports between neighboring windows</a:t>
            </a:r>
          </a:p>
          <a:p>
            <a:pPr lvl="2"/>
            <a:r>
              <a:rPr lang="en-US" dirty="0">
                <a:solidFill>
                  <a:schemeClr val="bg1"/>
                </a:solidFill>
              </a:rPr>
              <a:t>Optimize GPU processes</a:t>
            </a:r>
          </a:p>
          <a:p>
            <a:pPr lvl="2"/>
            <a:r>
              <a:rPr lang="en-US" dirty="0">
                <a:solidFill>
                  <a:schemeClr val="bg1"/>
                </a:solidFill>
              </a:rPr>
              <a:t>Integrate with output step of Max’s dedoppler algorithm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What would be nice if time?</a:t>
            </a:r>
          </a:p>
          <a:p>
            <a:pPr lvl="2"/>
            <a:r>
              <a:rPr lang="en-US" dirty="0">
                <a:solidFill>
                  <a:schemeClr val="bg1"/>
                </a:solidFill>
              </a:rPr>
              <a:t>Input .h5 handling (semi-solved with HDF5 </a:t>
            </a:r>
            <a:r>
              <a:rPr lang="en-US" dirty="0" err="1">
                <a:solidFill>
                  <a:schemeClr val="bg1"/>
                </a:solidFill>
              </a:rPr>
              <a:t>downsampler</a:t>
            </a:r>
            <a:r>
              <a:rPr lang="en-US" dirty="0">
                <a:solidFill>
                  <a:schemeClr val="bg1"/>
                </a:solidFill>
              </a:rPr>
              <a:t> script)</a:t>
            </a:r>
          </a:p>
          <a:p>
            <a:pPr lvl="2"/>
            <a:r>
              <a:rPr lang="en-US" dirty="0">
                <a:solidFill>
                  <a:schemeClr val="bg1"/>
                </a:solidFill>
              </a:rPr>
              <a:t>Output .</a:t>
            </a:r>
            <a:r>
              <a:rPr lang="en-US" dirty="0" err="1">
                <a:solidFill>
                  <a:schemeClr val="bg1"/>
                </a:solidFill>
              </a:rPr>
              <a:t>dat</a:t>
            </a:r>
            <a:r>
              <a:rPr lang="en-US" dirty="0">
                <a:solidFill>
                  <a:schemeClr val="bg1"/>
                </a:solidFill>
              </a:rPr>
              <a:t> report generation</a:t>
            </a:r>
          </a:p>
        </p:txBody>
      </p:sp>
    </p:spTree>
    <p:extLst>
      <p:ext uri="{BB962C8B-B14F-4D97-AF65-F5344CB8AC3E}">
        <p14:creationId xmlns:p14="http://schemas.microsoft.com/office/powerpoint/2010/main" val="27002418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outdoor object, nature, star, night sky&#10;&#10;Description automatically generated">
            <a:extLst>
              <a:ext uri="{FF2B5EF4-FFF2-40B4-BE49-F238E27FC236}">
                <a16:creationId xmlns:a16="http://schemas.microsoft.com/office/drawing/2014/main" id="{3F2E9BE8-55E0-BC3E-0B82-89D530DA71E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013BF2-4CB6-C289-D6AC-4DD69A7FF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6071473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Week 2: Julia Hands-On &amp; Voyager 1 Notebook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15DE14F-24CD-42EF-3E9F-2AE3255F13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6071473" cy="435133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Julia experience needed!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Tutorials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Reading Documentation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Hands-on practice</a:t>
            </a:r>
          </a:p>
          <a:p>
            <a:r>
              <a:rPr lang="en-US" dirty="0">
                <a:solidFill>
                  <a:schemeClr val="bg1"/>
                </a:solidFill>
              </a:rPr>
              <a:t>Voyager 1 </a:t>
            </a:r>
            <a:r>
              <a:rPr lang="en-US" dirty="0" err="1">
                <a:solidFill>
                  <a:schemeClr val="bg1"/>
                </a:solidFill>
              </a:rPr>
              <a:t>Jupyter</a:t>
            </a:r>
            <a:r>
              <a:rPr lang="en-US" dirty="0">
                <a:solidFill>
                  <a:schemeClr val="bg1"/>
                </a:solidFill>
              </a:rPr>
              <a:t> Notebook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Public facing demo of how to interact with BL data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Translation from Python to Julia to demo </a:t>
            </a:r>
          </a:p>
          <a:p>
            <a:r>
              <a:rPr lang="en-US" dirty="0">
                <a:solidFill>
                  <a:schemeClr val="bg1"/>
                </a:solidFill>
              </a:rPr>
              <a:t>Access, logins, etc.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Pushing work to GitHub</a:t>
            </a:r>
          </a:p>
        </p:txBody>
      </p:sp>
      <p:pic>
        <p:nvPicPr>
          <p:cNvPr id="4" name="Picture 3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1E5DA06F-A248-2FA6-67AD-318B657DAD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9674" y="365126"/>
            <a:ext cx="4737837" cy="1778665"/>
          </a:xfrm>
          <a:prstGeom prst="rect">
            <a:avLst/>
          </a:prstGeom>
        </p:spPr>
      </p:pic>
      <p:pic>
        <p:nvPicPr>
          <p:cNvPr id="6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FAB02022-A93A-6D62-F64E-25FA27AFFB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9674" y="2135450"/>
            <a:ext cx="4737837" cy="2152844"/>
          </a:xfrm>
          <a:prstGeom prst="rect">
            <a:avLst/>
          </a:prstGeom>
        </p:spPr>
      </p:pic>
      <p:pic>
        <p:nvPicPr>
          <p:cNvPr id="8" name="Picture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BABE13D-5CCA-0060-B675-85A58E0E28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9674" y="4288293"/>
            <a:ext cx="4737837" cy="2247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927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outdoor object, nature, star, night sky&#10;&#10;Description automatically generated">
            <a:extLst>
              <a:ext uri="{FF2B5EF4-FFF2-40B4-BE49-F238E27FC236}">
                <a16:creationId xmlns:a16="http://schemas.microsoft.com/office/drawing/2014/main" id="{3F2E9BE8-55E0-BC3E-0B82-89D530DA71E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013BF2-4CB6-C289-D6AC-4DD69A7FF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10572751" cy="13255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Week 9: </a:t>
            </a:r>
            <a:r>
              <a:rPr lang="en-US" dirty="0" err="1">
                <a:solidFill>
                  <a:schemeClr val="bg1"/>
                </a:solidFill>
              </a:rPr>
              <a:t>Nsight</a:t>
            </a:r>
            <a:r>
              <a:rPr lang="en-US" dirty="0">
                <a:solidFill>
                  <a:schemeClr val="bg1"/>
                </a:solidFill>
              </a:rPr>
              <a:t> System Reports Markup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2B9D3DE-9639-5DA9-9266-6F5411A94D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77325" y="1690688"/>
            <a:ext cx="2990850" cy="480218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Took initial </a:t>
            </a:r>
            <a:r>
              <a:rPr lang="en-US" dirty="0" err="1">
                <a:solidFill>
                  <a:schemeClr val="bg1"/>
                </a:solidFill>
              </a:rPr>
              <a:t>Nsight</a:t>
            </a:r>
            <a:r>
              <a:rPr lang="en-US" dirty="0">
                <a:solidFill>
                  <a:schemeClr val="bg1"/>
                </a:solidFill>
              </a:rPr>
              <a:t> Systems screenshots and annotated them</a:t>
            </a:r>
          </a:p>
          <a:p>
            <a:r>
              <a:rPr lang="en-US" dirty="0">
                <a:solidFill>
                  <a:schemeClr val="bg1"/>
                </a:solidFill>
              </a:rPr>
              <a:t>Provides a standalone product for easy sharing and understanding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4" name="Picture 43" descr="Logo&#10;&#10;Description automatically generated">
            <a:extLst>
              <a:ext uri="{FF2B5EF4-FFF2-40B4-BE49-F238E27FC236}">
                <a16:creationId xmlns:a16="http://schemas.microsoft.com/office/drawing/2014/main" id="{9D4A360A-F429-A358-F324-4494A62E43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71" y="5863430"/>
            <a:ext cx="2889948" cy="935864"/>
          </a:xfrm>
          <a:prstGeom prst="rect">
            <a:avLst/>
          </a:prstGeom>
        </p:spPr>
      </p:pic>
      <p:pic>
        <p:nvPicPr>
          <p:cNvPr id="45" name="Picture 4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83A12480-66E5-1FCF-32E2-95B343D4BE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4509" y="5952453"/>
            <a:ext cx="3097613" cy="757818"/>
          </a:xfrm>
          <a:prstGeom prst="rect">
            <a:avLst/>
          </a:prstGeom>
        </p:spPr>
      </p:pic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A151F50-2975-5E7D-AAF7-330F2F8D15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488" y="1690688"/>
            <a:ext cx="8649021" cy="3595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3800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outdoor object, nature, star, night sky&#10;&#10;Description automatically generated">
            <a:extLst>
              <a:ext uri="{FF2B5EF4-FFF2-40B4-BE49-F238E27FC236}">
                <a16:creationId xmlns:a16="http://schemas.microsoft.com/office/drawing/2014/main" id="{3F2E9BE8-55E0-BC3E-0B82-89D530DA71E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013BF2-4CB6-C289-D6AC-4DD69A7FF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Week 9: Hit-Search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15DE14F-24CD-42EF-3E9F-2AE3255F13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1" y="1560731"/>
            <a:ext cx="3438526" cy="4243994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Let’s get tinkering!</a:t>
            </a:r>
          </a:p>
          <a:p>
            <a:r>
              <a:rPr lang="en-US" dirty="0">
                <a:solidFill>
                  <a:schemeClr val="bg1"/>
                </a:solidFill>
              </a:rPr>
              <a:t>Setup a script to generate data matrix similar to output from the dedoppler algorithm</a:t>
            </a:r>
          </a:p>
          <a:p>
            <a:r>
              <a:rPr lang="en-US" dirty="0">
                <a:solidFill>
                  <a:schemeClr val="bg1"/>
                </a:solidFill>
              </a:rPr>
              <a:t>More code review</a:t>
            </a:r>
          </a:p>
          <a:p>
            <a:pPr lvl="1"/>
            <a:r>
              <a:rPr lang="en-US" dirty="0" err="1">
                <a:solidFill>
                  <a:schemeClr val="bg1"/>
                </a:solidFill>
              </a:rPr>
              <a:t>SETIcore</a:t>
            </a:r>
            <a:r>
              <a:rPr lang="en-US" dirty="0">
                <a:solidFill>
                  <a:schemeClr val="bg1"/>
                </a:solidFill>
              </a:rPr>
              <a:t> deciphering</a:t>
            </a:r>
          </a:p>
          <a:p>
            <a:r>
              <a:rPr lang="en-US" dirty="0">
                <a:solidFill>
                  <a:schemeClr val="bg1"/>
                </a:solidFill>
              </a:rPr>
              <a:t>Julia function/package optimization research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Trial / error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Runtime profiling</a:t>
            </a:r>
          </a:p>
        </p:txBody>
      </p:sp>
      <p:pic>
        <p:nvPicPr>
          <p:cNvPr id="6" name="Picture 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78173775-5735-FECC-5ACF-D44D36C293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4509" y="5952453"/>
            <a:ext cx="3097613" cy="757818"/>
          </a:xfrm>
          <a:prstGeom prst="rect">
            <a:avLst/>
          </a:prstGeom>
        </p:spPr>
      </p:pic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5E34CA01-0B3A-4B0A-9D26-26C77F5F31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71" y="5863430"/>
            <a:ext cx="2889948" cy="935864"/>
          </a:xfrm>
          <a:prstGeom prst="rect">
            <a:avLst/>
          </a:prstGeom>
        </p:spPr>
      </p:pic>
      <p:pic>
        <p:nvPicPr>
          <p:cNvPr id="5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0A17F3EC-2236-3020-6DFB-D8E01E20AC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5328" y="1560731"/>
            <a:ext cx="6613417" cy="4281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5614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outdoor object, nature, star, night sky&#10;&#10;Description automatically generated">
            <a:extLst>
              <a:ext uri="{FF2B5EF4-FFF2-40B4-BE49-F238E27FC236}">
                <a16:creationId xmlns:a16="http://schemas.microsoft.com/office/drawing/2014/main" id="{3F2E9BE8-55E0-BC3E-0B82-89D530DA71E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013BF2-4CB6-C289-D6AC-4DD69A7FF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10572751" cy="13255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Week 9: Future Developments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15DE14F-24CD-42EF-3E9F-2AE3255F13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690413"/>
            <a:ext cx="10572751" cy="43513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Continued Development of Hit-search using Julia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Done?</a:t>
            </a:r>
          </a:p>
          <a:p>
            <a:pPr lvl="2"/>
            <a:r>
              <a:rPr lang="en-US" dirty="0">
                <a:solidFill>
                  <a:schemeClr val="bg1"/>
                </a:solidFill>
              </a:rPr>
              <a:t>Initial pipeline setup script to provide needed input dataset for hit-search</a:t>
            </a:r>
          </a:p>
          <a:p>
            <a:pPr lvl="2"/>
            <a:r>
              <a:rPr lang="en-US" dirty="0">
                <a:solidFill>
                  <a:schemeClr val="bg1"/>
                </a:solidFill>
              </a:rPr>
              <a:t>Research on best methods to implement 1st iterative hit-search step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To Do?</a:t>
            </a:r>
          </a:p>
          <a:p>
            <a:pPr lvl="2"/>
            <a:r>
              <a:rPr lang="en-US" dirty="0">
                <a:solidFill>
                  <a:schemeClr val="bg1"/>
                </a:solidFill>
              </a:rPr>
              <a:t>Complete development of hit-search (2nd step)</a:t>
            </a:r>
          </a:p>
          <a:p>
            <a:pPr lvl="2"/>
            <a:r>
              <a:rPr lang="en-US" dirty="0">
                <a:solidFill>
                  <a:schemeClr val="bg1"/>
                </a:solidFill>
              </a:rPr>
              <a:t>Optimize GPU processes</a:t>
            </a:r>
          </a:p>
          <a:p>
            <a:pPr lvl="2"/>
            <a:r>
              <a:rPr lang="en-US" dirty="0">
                <a:solidFill>
                  <a:schemeClr val="bg1"/>
                </a:solidFill>
              </a:rPr>
              <a:t>Integrate with output step of Max’s dedoppler algorithm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What would be nice if time?</a:t>
            </a:r>
          </a:p>
          <a:p>
            <a:pPr lvl="2"/>
            <a:r>
              <a:rPr lang="en-US" dirty="0">
                <a:solidFill>
                  <a:schemeClr val="bg1"/>
                </a:solidFill>
              </a:rPr>
              <a:t>Input .h5 handling (semi-solved with HDF5 </a:t>
            </a:r>
            <a:r>
              <a:rPr lang="en-US" dirty="0" err="1">
                <a:solidFill>
                  <a:schemeClr val="bg1"/>
                </a:solidFill>
              </a:rPr>
              <a:t>downsampler</a:t>
            </a:r>
            <a:r>
              <a:rPr lang="en-US" dirty="0">
                <a:solidFill>
                  <a:schemeClr val="bg1"/>
                </a:solidFill>
              </a:rPr>
              <a:t> script)</a:t>
            </a:r>
          </a:p>
          <a:p>
            <a:pPr lvl="2"/>
            <a:r>
              <a:rPr lang="en-US" dirty="0">
                <a:solidFill>
                  <a:schemeClr val="bg1"/>
                </a:solidFill>
              </a:rPr>
              <a:t>Output .</a:t>
            </a:r>
            <a:r>
              <a:rPr lang="en-US" dirty="0" err="1">
                <a:solidFill>
                  <a:schemeClr val="bg1"/>
                </a:solidFill>
              </a:rPr>
              <a:t>dat</a:t>
            </a:r>
            <a:r>
              <a:rPr lang="en-US" dirty="0">
                <a:solidFill>
                  <a:schemeClr val="bg1"/>
                </a:solidFill>
              </a:rPr>
              <a:t> report generation</a:t>
            </a:r>
          </a:p>
        </p:txBody>
      </p:sp>
      <p:pic>
        <p:nvPicPr>
          <p:cNvPr id="5" name="Picture 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88FEA3CC-4B10-F28D-5D12-38D921497A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4509" y="5952453"/>
            <a:ext cx="3097613" cy="757818"/>
          </a:xfrm>
          <a:prstGeom prst="rect">
            <a:avLst/>
          </a:prstGeom>
        </p:spPr>
      </p:pic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0A582C8F-90B2-DB9A-BFD0-77930AA501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71" y="5863430"/>
            <a:ext cx="2889948" cy="935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4401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outdoor object, nature, star, night sky&#10;&#10;Description automatically generated">
            <a:extLst>
              <a:ext uri="{FF2B5EF4-FFF2-40B4-BE49-F238E27FC236}">
                <a16:creationId xmlns:a16="http://schemas.microsoft.com/office/drawing/2014/main" id="{3F2E9BE8-55E0-BC3E-0B82-89D530DA71E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013BF2-4CB6-C289-D6AC-4DD69A7FF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10572751" cy="13255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Week 10: Final Presentation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15DE14F-24CD-42EF-3E9F-2AE3255F13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690413"/>
            <a:ext cx="10572751" cy="43513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See following slides…</a:t>
            </a:r>
          </a:p>
        </p:txBody>
      </p:sp>
      <p:pic>
        <p:nvPicPr>
          <p:cNvPr id="5" name="Picture 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88FEA3CC-4B10-F28D-5D12-38D921497A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4509" y="5952453"/>
            <a:ext cx="3097613" cy="757818"/>
          </a:xfrm>
          <a:prstGeom prst="rect">
            <a:avLst/>
          </a:prstGeom>
        </p:spPr>
      </p:pic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0A582C8F-90B2-DB9A-BFD0-77930AA501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71" y="5863430"/>
            <a:ext cx="2889948" cy="935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9803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night sky&#10;&#10;Description automatically generated">
            <a:extLst>
              <a:ext uri="{FF2B5EF4-FFF2-40B4-BE49-F238E27FC236}">
                <a16:creationId xmlns:a16="http://schemas.microsoft.com/office/drawing/2014/main" id="{D58F7248-840B-6968-BFC3-36BE1032725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01"/>
          <a:stretch/>
        </p:blipFill>
        <p:spPr>
          <a:xfrm>
            <a:off x="0" y="1"/>
            <a:ext cx="12192000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DFB687B-C985-2D55-A35F-3EF9ECE6DA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8000" y="0"/>
            <a:ext cx="9144000" cy="238760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Julia and GPU-Accelerated Radio SETI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3F029BB-9F56-41FB-51FB-EF91EF0CA3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8000" y="2387600"/>
            <a:ext cx="9144000" cy="16557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Kevin Jordan &amp; Max Hawkins</a:t>
            </a:r>
          </a:p>
          <a:p>
            <a:r>
              <a:rPr lang="en-US" sz="1800" dirty="0">
                <a:solidFill>
                  <a:schemeClr val="bg1"/>
                </a:solidFill>
              </a:rPr>
              <a:t>With Support of Mentors David </a:t>
            </a:r>
            <a:r>
              <a:rPr lang="en-US" sz="1800" dirty="0" err="1">
                <a:solidFill>
                  <a:schemeClr val="bg1"/>
                </a:solidFill>
              </a:rPr>
              <a:t>MacMahon</a:t>
            </a:r>
            <a:r>
              <a:rPr lang="en-US" sz="1800" dirty="0">
                <a:solidFill>
                  <a:schemeClr val="bg1"/>
                </a:solidFill>
              </a:rPr>
              <a:t> &amp; Daniel Czech</a:t>
            </a:r>
          </a:p>
        </p:txBody>
      </p:sp>
      <p:pic>
        <p:nvPicPr>
          <p:cNvPr id="7" name="Picture 6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F1191C87-D71B-0EFD-B835-9B461CC056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034" y="5895303"/>
            <a:ext cx="3097613" cy="75781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1D24CD7-6408-5663-9DF4-15CBBCF9F491}"/>
              </a:ext>
            </a:extLst>
          </p:cNvPr>
          <p:cNvSpPr txBox="1"/>
          <p:nvPr/>
        </p:nvSpPr>
        <p:spPr>
          <a:xfrm>
            <a:off x="4457700" y="6274212"/>
            <a:ext cx="15811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12 AUG 2022</a:t>
            </a:r>
          </a:p>
        </p:txBody>
      </p:sp>
    </p:spTree>
    <p:extLst>
      <p:ext uri="{BB962C8B-B14F-4D97-AF65-F5344CB8AC3E}">
        <p14:creationId xmlns:p14="http://schemas.microsoft.com/office/powerpoint/2010/main" val="21020364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outdoor object, nature, star, night sky&#10;&#10;Description automatically generated">
            <a:extLst>
              <a:ext uri="{FF2B5EF4-FFF2-40B4-BE49-F238E27FC236}">
                <a16:creationId xmlns:a16="http://schemas.microsoft.com/office/drawing/2014/main" id="{3F2E9BE8-55E0-BC3E-0B82-89D530DA71E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013BF2-4CB6-C289-D6AC-4DD69A7FF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Project Background</a:t>
            </a:r>
            <a:endParaRPr lang="en-US" sz="1300" dirty="0">
              <a:solidFill>
                <a:schemeClr val="bg1"/>
              </a:solidFill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15DE14F-24CD-42EF-3E9F-2AE3255F13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6601" y="1825626"/>
            <a:ext cx="5934403" cy="2401391"/>
          </a:xfrm>
        </p:spPr>
        <p:txBody>
          <a:bodyPr>
            <a:normAutofit fontScale="62500" lnSpcReduction="20000"/>
          </a:bodyPr>
          <a:lstStyle/>
          <a:p>
            <a:pPr marL="514338" indent="-514338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What are we trying to do?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Provide higher performance tools to accelerate radio SETI</a:t>
            </a:r>
          </a:p>
          <a:p>
            <a:pPr marL="514338" indent="-514338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What has already been done?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Algorithm research &amp; optimization for similar mathematical problem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Implementation by various researchers &amp; groups</a:t>
            </a:r>
          </a:p>
          <a:p>
            <a:pPr marL="514338" indent="-514338">
              <a:buFont typeface="+mj-lt"/>
              <a:buAutoNum type="arabicPeriod" startAt="3"/>
            </a:pPr>
            <a:r>
              <a:rPr lang="en-US" dirty="0">
                <a:solidFill>
                  <a:schemeClr val="bg1"/>
                </a:solidFill>
              </a:rPr>
              <a:t>How can we improve?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Move from CPU to GPU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Move to higher performance computer languages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5C6909A-4BD9-E9F7-2B32-FEB0E4006DB6}"/>
              </a:ext>
            </a:extLst>
          </p:cNvPr>
          <p:cNvSpPr txBox="1">
            <a:spLocks/>
          </p:cNvSpPr>
          <p:nvPr/>
        </p:nvSpPr>
        <p:spPr>
          <a:xfrm>
            <a:off x="486601" y="4090706"/>
            <a:ext cx="4338863" cy="1151855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38" indent="-514338">
              <a:buFont typeface="+mj-lt"/>
              <a:buAutoNum type="arabicPeriod" startAt="4"/>
            </a:pPr>
            <a:r>
              <a:rPr lang="en-US" dirty="0">
                <a:solidFill>
                  <a:schemeClr val="bg1"/>
                </a:solidFill>
              </a:rPr>
              <a:t>Why?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Dedoppler drift search is an important SETI methodology, and tools could use updating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Decreased runtime == increased throughput</a:t>
            </a:r>
          </a:p>
        </p:txBody>
      </p:sp>
      <p:pic>
        <p:nvPicPr>
          <p:cNvPr id="5" name="Picture 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F8A61A1B-5027-30F3-9278-4E43EFFADF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4509" y="5952453"/>
            <a:ext cx="3097613" cy="757818"/>
          </a:xfrm>
          <a:prstGeom prst="rect">
            <a:avLst/>
          </a:prstGeom>
        </p:spPr>
      </p:pic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F7052B59-AFBE-CCC6-FE13-69EA022657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71" y="5863430"/>
            <a:ext cx="2889948" cy="935864"/>
          </a:xfrm>
          <a:prstGeom prst="rect">
            <a:avLst/>
          </a:prstGeom>
        </p:spPr>
      </p:pic>
      <p:pic>
        <p:nvPicPr>
          <p:cNvPr id="3" name="Picture 8">
            <a:extLst>
              <a:ext uri="{FF2B5EF4-FFF2-40B4-BE49-F238E27FC236}">
                <a16:creationId xmlns:a16="http://schemas.microsoft.com/office/drawing/2014/main" id="{F092FC23-BD39-3AD3-DB65-8C432F6FD6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5975" y="1690690"/>
            <a:ext cx="5087825" cy="3823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86646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outdoor object, nature, star, night sky&#10;&#10;Description automatically generated">
            <a:extLst>
              <a:ext uri="{FF2B5EF4-FFF2-40B4-BE49-F238E27FC236}">
                <a16:creationId xmlns:a16="http://schemas.microsoft.com/office/drawing/2014/main" id="{3F2E9BE8-55E0-BC3E-0B82-89D530DA71E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013BF2-4CB6-C289-D6AC-4DD69A7FF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Phase I: Research &amp; Training</a:t>
            </a:r>
            <a:endParaRPr lang="en-US" sz="1300" dirty="0">
              <a:solidFill>
                <a:schemeClr val="bg1"/>
              </a:solidFill>
            </a:endParaRPr>
          </a:p>
        </p:txBody>
      </p:sp>
      <p:pic>
        <p:nvPicPr>
          <p:cNvPr id="5" name="Picture 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F8A61A1B-5027-30F3-9278-4E43EFFADF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4509" y="5952453"/>
            <a:ext cx="3097613" cy="757818"/>
          </a:xfrm>
          <a:prstGeom prst="rect">
            <a:avLst/>
          </a:prstGeom>
        </p:spPr>
      </p:pic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F7052B59-AFBE-CCC6-FE13-69EA022657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71" y="5863430"/>
            <a:ext cx="2889948" cy="935864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B8318794-45F1-245A-0083-8BEF8062EE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311" y="1690690"/>
            <a:ext cx="3486151" cy="4261763"/>
          </a:xfrm>
        </p:spPr>
        <p:txBody>
          <a:bodyPr>
            <a:normAutofit/>
          </a:bodyPr>
          <a:lstStyle/>
          <a:p>
            <a:pPr marL="514338" indent="-514338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Problem research &amp; definition</a:t>
            </a:r>
          </a:p>
          <a:p>
            <a:pPr marL="971526" lvl="1" indent="-514338">
              <a:buFont typeface="+mj-lt"/>
              <a:buAutoNum type="alphaLcPeriod"/>
            </a:pPr>
            <a:r>
              <a:rPr lang="en-US" dirty="0">
                <a:solidFill>
                  <a:schemeClr val="bg1"/>
                </a:solidFill>
              </a:rPr>
              <a:t>Reading of research articles</a:t>
            </a:r>
          </a:p>
          <a:p>
            <a:pPr marL="971526" lvl="1" indent="-514338">
              <a:buFont typeface="+mj-lt"/>
              <a:buAutoNum type="alphaLcPeriod"/>
            </a:pPr>
            <a:r>
              <a:rPr lang="en-US" dirty="0" err="1">
                <a:solidFill>
                  <a:schemeClr val="bg1"/>
                </a:solidFill>
              </a:rPr>
              <a:t>Dedispersion</a:t>
            </a:r>
            <a:r>
              <a:rPr lang="en-US" dirty="0">
                <a:solidFill>
                  <a:schemeClr val="bg1"/>
                </a:solidFill>
              </a:rPr>
              <a:t> vs dedoppler</a:t>
            </a:r>
          </a:p>
          <a:p>
            <a:pPr marL="514338" indent="-514338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Julia Programming</a:t>
            </a:r>
          </a:p>
          <a:p>
            <a:pPr marL="971526" lvl="1" indent="-514338">
              <a:buFont typeface="+mj-lt"/>
              <a:buAutoNum type="alphaLcPeriod"/>
            </a:pPr>
            <a:r>
              <a:rPr lang="en-US" dirty="0">
                <a:solidFill>
                  <a:schemeClr val="bg1"/>
                </a:solidFill>
              </a:rPr>
              <a:t>Reading of documentation</a:t>
            </a:r>
          </a:p>
          <a:p>
            <a:pPr marL="971526" lvl="1" indent="-514338">
              <a:buFont typeface="+mj-lt"/>
              <a:buAutoNum type="alphaLcPeriod"/>
            </a:pPr>
            <a:r>
              <a:rPr lang="en-US" dirty="0">
                <a:solidFill>
                  <a:schemeClr val="bg1"/>
                </a:solidFill>
              </a:rPr>
              <a:t>Voyager Julia Notebook!</a:t>
            </a:r>
          </a:p>
        </p:txBody>
      </p:sp>
      <p:pic>
        <p:nvPicPr>
          <p:cNvPr id="15" name="Picture 14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BFA23381-2D7A-6A3A-36A7-14C484B715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9462" y="1690690"/>
            <a:ext cx="7271326" cy="3822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3782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outdoor object, nature, star, night sky&#10;&#10;Description automatically generated">
            <a:extLst>
              <a:ext uri="{FF2B5EF4-FFF2-40B4-BE49-F238E27FC236}">
                <a16:creationId xmlns:a16="http://schemas.microsoft.com/office/drawing/2014/main" id="{3F2E9BE8-55E0-BC3E-0B82-89D530DA71E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013BF2-4CB6-C289-D6AC-4DD69A7FF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Phase II: Benchmarking</a:t>
            </a:r>
            <a:endParaRPr lang="en-US" sz="1300" dirty="0">
              <a:solidFill>
                <a:schemeClr val="bg1"/>
              </a:solidFill>
            </a:endParaRPr>
          </a:p>
        </p:txBody>
      </p:sp>
      <p:pic>
        <p:nvPicPr>
          <p:cNvPr id="5" name="Picture 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F8A61A1B-5027-30F3-9278-4E43EFFADF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4509" y="5952453"/>
            <a:ext cx="3097613" cy="757818"/>
          </a:xfrm>
          <a:prstGeom prst="rect">
            <a:avLst/>
          </a:prstGeom>
        </p:spPr>
      </p:pic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F7052B59-AFBE-CCC6-FE13-69EA022657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71" y="5863430"/>
            <a:ext cx="2889948" cy="935864"/>
          </a:xfrm>
          <a:prstGeom prst="rect">
            <a:avLst/>
          </a:prstGeom>
        </p:spPr>
      </p:pic>
      <p:pic>
        <p:nvPicPr>
          <p:cNvPr id="4" name="Picture 3" descr="Chart, bar chart, histogram&#10;&#10;Description automatically generated">
            <a:extLst>
              <a:ext uri="{FF2B5EF4-FFF2-40B4-BE49-F238E27FC236}">
                <a16:creationId xmlns:a16="http://schemas.microsoft.com/office/drawing/2014/main" id="{C67DC080-3851-1361-721B-DCED5A8ACE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856" y="1690690"/>
            <a:ext cx="3774129" cy="3924652"/>
          </a:xfrm>
          <a:prstGeom prst="rect">
            <a:avLst/>
          </a:prstGeom>
        </p:spPr>
      </p:pic>
      <p:pic>
        <p:nvPicPr>
          <p:cNvPr id="6" name="Picture 5" descr="Chart, histogram&#10;&#10;Description automatically generated">
            <a:extLst>
              <a:ext uri="{FF2B5EF4-FFF2-40B4-BE49-F238E27FC236}">
                <a16:creationId xmlns:a16="http://schemas.microsoft.com/office/drawing/2014/main" id="{54B6849D-44D0-0806-AB0A-A43D24961FC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6251" y="1690691"/>
            <a:ext cx="3774129" cy="3924651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79543076-AEAC-638A-BF2B-2D21C9E771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80380" y="1690691"/>
            <a:ext cx="4058764" cy="3924652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Max = </a:t>
            </a:r>
            <a:r>
              <a:rPr lang="en-US" dirty="0" err="1">
                <a:solidFill>
                  <a:schemeClr val="bg1"/>
                </a:solidFill>
              </a:rPr>
              <a:t>Dedispersion</a:t>
            </a: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Kevin = </a:t>
            </a:r>
            <a:r>
              <a:rPr lang="en-US" dirty="0" err="1">
                <a:solidFill>
                  <a:schemeClr val="bg1"/>
                </a:solidFill>
              </a:rPr>
              <a:t>Dedoppler</a:t>
            </a: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3 Pipelines Tested</a:t>
            </a:r>
          </a:p>
          <a:p>
            <a:pPr lvl="1"/>
            <a:r>
              <a:rPr lang="en-US" dirty="0" err="1">
                <a:solidFill>
                  <a:schemeClr val="bg1"/>
                </a:solidFill>
              </a:rPr>
              <a:t>turboSETI</a:t>
            </a:r>
            <a:r>
              <a:rPr lang="en-US" dirty="0">
                <a:solidFill>
                  <a:schemeClr val="bg1"/>
                </a:solidFill>
              </a:rPr>
              <a:t> (CPU &amp; GPU)</a:t>
            </a:r>
          </a:p>
          <a:p>
            <a:pPr lvl="1"/>
            <a:r>
              <a:rPr lang="en-US" dirty="0" err="1">
                <a:solidFill>
                  <a:schemeClr val="bg1"/>
                </a:solidFill>
              </a:rPr>
              <a:t>hyperSETI</a:t>
            </a:r>
            <a:r>
              <a:rPr lang="en-US" dirty="0">
                <a:solidFill>
                  <a:schemeClr val="bg1"/>
                </a:solidFill>
              </a:rPr>
              <a:t> (D. Price)</a:t>
            </a:r>
          </a:p>
          <a:p>
            <a:pPr lvl="1"/>
            <a:r>
              <a:rPr lang="en-US" dirty="0" err="1">
                <a:solidFill>
                  <a:schemeClr val="bg1"/>
                </a:solidFill>
              </a:rPr>
              <a:t>SETIcore</a:t>
            </a:r>
            <a:r>
              <a:rPr lang="en-US" dirty="0">
                <a:solidFill>
                  <a:schemeClr val="bg1"/>
                </a:solidFill>
              </a:rPr>
              <a:t> (K. </a:t>
            </a:r>
            <a:r>
              <a:rPr lang="en-US" dirty="0" err="1">
                <a:solidFill>
                  <a:schemeClr val="bg1"/>
                </a:solidFill>
              </a:rPr>
              <a:t>Lacker</a:t>
            </a:r>
            <a:r>
              <a:rPr lang="en-US" dirty="0">
                <a:solidFill>
                  <a:schemeClr val="bg1"/>
                </a:solidFill>
              </a:rPr>
              <a:t>)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Ran as End User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Used command line interface 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Entire pipeline runtime including I/O, </a:t>
            </a:r>
            <a:r>
              <a:rPr lang="en-US" dirty="0" err="1">
                <a:solidFill>
                  <a:schemeClr val="bg1"/>
                </a:solidFill>
              </a:rPr>
              <a:t>dedoppler</a:t>
            </a:r>
            <a:r>
              <a:rPr lang="en-US" dirty="0">
                <a:solidFill>
                  <a:schemeClr val="bg1"/>
                </a:solidFill>
              </a:rPr>
              <a:t>, &amp; hit-search recorded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Multiple input dataset sizes used</a:t>
            </a:r>
          </a:p>
        </p:txBody>
      </p:sp>
    </p:spTree>
    <p:extLst>
      <p:ext uri="{BB962C8B-B14F-4D97-AF65-F5344CB8AC3E}">
        <p14:creationId xmlns:p14="http://schemas.microsoft.com/office/powerpoint/2010/main" val="26332788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outdoor object, nature, star, night sky&#10;&#10;Description automatically generated">
            <a:extLst>
              <a:ext uri="{FF2B5EF4-FFF2-40B4-BE49-F238E27FC236}">
                <a16:creationId xmlns:a16="http://schemas.microsoft.com/office/drawing/2014/main" id="{3F2E9BE8-55E0-BC3E-0B82-89D530DA71E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013BF2-4CB6-C289-D6AC-4DD69A7FF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Phase III: Individual Algorithm Development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15DE14F-24CD-42EF-3E9F-2AE3255F13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3735594" cy="356552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Dedoppler and Hit-search algorithms need most development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Max = Dedoppler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Kevin = Hit-search</a:t>
            </a:r>
          </a:p>
          <a:p>
            <a:r>
              <a:rPr lang="en-US" dirty="0">
                <a:solidFill>
                  <a:schemeClr val="bg1"/>
                </a:solidFill>
              </a:rPr>
              <a:t>NVIDIA </a:t>
            </a:r>
            <a:r>
              <a:rPr lang="en-US" dirty="0" err="1">
                <a:solidFill>
                  <a:schemeClr val="bg1"/>
                </a:solidFill>
              </a:rPr>
              <a:t>Nsight</a:t>
            </a:r>
            <a:r>
              <a:rPr lang="en-US" dirty="0">
                <a:solidFill>
                  <a:schemeClr val="bg1"/>
                </a:solidFill>
              </a:rPr>
              <a:t> Systems profiling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CD6FF14-412D-8402-DBA0-3AD49BCB992D}"/>
              </a:ext>
            </a:extLst>
          </p:cNvPr>
          <p:cNvGrpSpPr/>
          <p:nvPr/>
        </p:nvGrpSpPr>
        <p:grpSpPr>
          <a:xfrm>
            <a:off x="4573796" y="1752605"/>
            <a:ext cx="7121560" cy="1313628"/>
            <a:chOff x="927065" y="3659661"/>
            <a:chExt cx="11188735" cy="2656373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5B83A5C9-A24D-F130-81B2-1ACBBDCB83F1}"/>
                </a:ext>
              </a:extLst>
            </p:cNvPr>
            <p:cNvCxnSpPr>
              <a:cxnSpLocks/>
              <a:endCxn id="13" idx="1"/>
            </p:cNvCxnSpPr>
            <p:nvPr/>
          </p:nvCxnSpPr>
          <p:spPr>
            <a:xfrm flipV="1">
              <a:off x="3571875" y="4795837"/>
              <a:ext cx="304800" cy="1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1967FF62-FE06-A002-B14C-36DA898D24CA}"/>
                </a:ext>
              </a:extLst>
            </p:cNvPr>
            <p:cNvCxnSpPr>
              <a:cxnSpLocks/>
              <a:endCxn id="15" idx="1"/>
            </p:cNvCxnSpPr>
            <p:nvPr/>
          </p:nvCxnSpPr>
          <p:spPr>
            <a:xfrm>
              <a:off x="5905500" y="4781550"/>
              <a:ext cx="304800" cy="14287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94D33563-7C6E-9487-C9D9-DFBB6B797628}"/>
                </a:ext>
              </a:extLst>
            </p:cNvPr>
            <p:cNvCxnSpPr/>
            <p:nvPr/>
          </p:nvCxnSpPr>
          <p:spPr>
            <a:xfrm>
              <a:off x="8372061" y="3659661"/>
              <a:ext cx="0" cy="2207159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077462BF-AFE3-662F-6A69-C94A2BE568B3}"/>
                </a:ext>
              </a:extLst>
            </p:cNvPr>
            <p:cNvSpPr/>
            <p:nvPr/>
          </p:nvSpPr>
          <p:spPr>
            <a:xfrm>
              <a:off x="1543050" y="4181475"/>
              <a:ext cx="2028825" cy="1228725"/>
            </a:xfrm>
            <a:prstGeom prst="roundRect">
              <a:avLst/>
            </a:prstGeom>
            <a:solidFill>
              <a:srgbClr val="7030A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</a:rPr>
                <a:t>File Input / Data Preprocessing</a:t>
              </a: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C226A5CD-DA94-2032-4A26-6EF3158FEA7B}"/>
                </a:ext>
              </a:extLst>
            </p:cNvPr>
            <p:cNvSpPr/>
            <p:nvPr/>
          </p:nvSpPr>
          <p:spPr>
            <a:xfrm>
              <a:off x="3876675" y="4181474"/>
              <a:ext cx="2028825" cy="1228725"/>
            </a:xfrm>
            <a:prstGeom prst="roundRect">
              <a:avLst/>
            </a:prstGeom>
            <a:solidFill>
              <a:srgbClr val="7030A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</a:rPr>
                <a:t>Dedoppler Algorithm (Brute-Force, Taylor-Tree, etc.)</a:t>
              </a: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49016F16-2A1F-0E67-1992-DEDB142C8F32}"/>
                </a:ext>
              </a:extLst>
            </p:cNvPr>
            <p:cNvSpPr/>
            <p:nvPr/>
          </p:nvSpPr>
          <p:spPr>
            <a:xfrm>
              <a:off x="6210300" y="4181474"/>
              <a:ext cx="2028825" cy="1228725"/>
            </a:xfrm>
            <a:prstGeom prst="roundRect">
              <a:avLst/>
            </a:prstGeom>
            <a:solidFill>
              <a:srgbClr val="7030A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</a:rPr>
                <a:t>Hit-Search (Iterative, Maxima finding, etc.)</a:t>
              </a: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E3F57B03-322C-1E6B-C13E-45F9666F917B}"/>
                </a:ext>
              </a:extLst>
            </p:cNvPr>
            <p:cNvSpPr/>
            <p:nvPr/>
          </p:nvSpPr>
          <p:spPr>
            <a:xfrm>
              <a:off x="8543925" y="4181473"/>
              <a:ext cx="2028825" cy="1228725"/>
            </a:xfrm>
            <a:prstGeom prst="roundRect">
              <a:avLst/>
            </a:prstGeom>
            <a:solidFill>
              <a:srgbClr val="7030A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</a:rPr>
                <a:t>Hit File Output &amp; Plotting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68E9C052-5A00-8F64-25C3-1C62FAC47892}"/>
                </a:ext>
              </a:extLst>
            </p:cNvPr>
            <p:cNvCxnSpPr>
              <a:cxnSpLocks/>
              <a:endCxn id="12" idx="1"/>
            </p:cNvCxnSpPr>
            <p:nvPr/>
          </p:nvCxnSpPr>
          <p:spPr>
            <a:xfrm>
              <a:off x="983848" y="4795838"/>
              <a:ext cx="559202" cy="0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E89B56A0-4E6F-92F3-499B-347205D50950}"/>
                </a:ext>
              </a:extLst>
            </p:cNvPr>
            <p:cNvCxnSpPr>
              <a:cxnSpLocks/>
              <a:endCxn id="16" idx="1"/>
            </p:cNvCxnSpPr>
            <p:nvPr/>
          </p:nvCxnSpPr>
          <p:spPr>
            <a:xfrm flipV="1">
              <a:off x="8239125" y="4795836"/>
              <a:ext cx="304800" cy="1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6FF68ABC-ECC5-A615-4D64-7A22F2480699}"/>
                </a:ext>
              </a:extLst>
            </p:cNvPr>
            <p:cNvCxnSpPr>
              <a:cxnSpLocks/>
            </p:cNvCxnSpPr>
            <p:nvPr/>
          </p:nvCxnSpPr>
          <p:spPr>
            <a:xfrm>
              <a:off x="10572750" y="4800599"/>
              <a:ext cx="559202" cy="0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003DE2C-25BF-739D-5836-B71CD273D8D9}"/>
                </a:ext>
              </a:extLst>
            </p:cNvPr>
            <p:cNvSpPr txBox="1"/>
            <p:nvPr/>
          </p:nvSpPr>
          <p:spPr>
            <a:xfrm>
              <a:off x="927065" y="4426504"/>
              <a:ext cx="746234" cy="4979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schemeClr val="bg1"/>
                  </a:solidFill>
                </a:rPr>
                <a:t>.h5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57C52CA-78C0-3268-82D2-ACA38B223743}"/>
                </a:ext>
              </a:extLst>
            </p:cNvPr>
            <p:cNvSpPr txBox="1"/>
            <p:nvPr/>
          </p:nvSpPr>
          <p:spPr>
            <a:xfrm>
              <a:off x="10607564" y="4393909"/>
              <a:ext cx="1508236" cy="4979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schemeClr val="bg1"/>
                  </a:solidFill>
                </a:rPr>
                <a:t>End process</a:t>
              </a:r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EA3EF1D4-D822-4F9A-B634-3D7ED511C28B}"/>
                </a:ext>
              </a:extLst>
            </p:cNvPr>
            <p:cNvSpPr/>
            <p:nvPr/>
          </p:nvSpPr>
          <p:spPr>
            <a:xfrm>
              <a:off x="1543050" y="3668110"/>
              <a:ext cx="9029700" cy="2207159"/>
            </a:xfrm>
            <a:prstGeom prst="roundRect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20176F2B-3147-B431-A709-97EF1C27F556}"/>
                </a:ext>
              </a:extLst>
            </p:cNvPr>
            <p:cNvCxnSpPr/>
            <p:nvPr/>
          </p:nvCxnSpPr>
          <p:spPr>
            <a:xfrm>
              <a:off x="3712265" y="3668110"/>
              <a:ext cx="0" cy="2207159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434A9EA6-7DB2-11FA-CA05-3DAA6190345B}"/>
                </a:ext>
              </a:extLst>
            </p:cNvPr>
            <p:cNvCxnSpPr/>
            <p:nvPr/>
          </p:nvCxnSpPr>
          <p:spPr>
            <a:xfrm>
              <a:off x="6041335" y="3677970"/>
              <a:ext cx="0" cy="2207159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D451325-9E15-CB88-446E-C46971932FCD}"/>
                </a:ext>
              </a:extLst>
            </p:cNvPr>
            <p:cNvSpPr txBox="1"/>
            <p:nvPr/>
          </p:nvSpPr>
          <p:spPr>
            <a:xfrm>
              <a:off x="4502857" y="3740125"/>
              <a:ext cx="746234" cy="4979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66FFFF"/>
                  </a:solidFill>
                </a:rPr>
                <a:t>Max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B4B72E8-1313-5188-D184-E63647BC4063}"/>
                </a:ext>
              </a:extLst>
            </p:cNvPr>
            <p:cNvSpPr txBox="1"/>
            <p:nvPr/>
          </p:nvSpPr>
          <p:spPr>
            <a:xfrm>
              <a:off x="6833582" y="3740125"/>
              <a:ext cx="746234" cy="4979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66FFFF"/>
                  </a:solidFill>
                </a:rPr>
                <a:t>Kevin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BF1F17F-F67F-9F3F-BA64-4342F4EFE4A1}"/>
                </a:ext>
              </a:extLst>
            </p:cNvPr>
            <p:cNvSpPr txBox="1"/>
            <p:nvPr/>
          </p:nvSpPr>
          <p:spPr>
            <a:xfrm>
              <a:off x="1633854" y="5470561"/>
              <a:ext cx="2028823" cy="4979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92D050"/>
                  </a:solidFill>
                </a:rPr>
                <a:t>0.0109s | 0.18%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57D0906-76BE-6D35-B2E8-2B0D9CC279BC}"/>
                </a:ext>
              </a:extLst>
            </p:cNvPr>
            <p:cNvSpPr txBox="1"/>
            <p:nvPr/>
          </p:nvSpPr>
          <p:spPr>
            <a:xfrm>
              <a:off x="3876674" y="5469321"/>
              <a:ext cx="2028823" cy="4979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</a:rPr>
                <a:t>3.4169s | 56.14%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53A6A60-8ADB-EAC3-8B05-6CBCECF416A6}"/>
                </a:ext>
              </a:extLst>
            </p:cNvPr>
            <p:cNvSpPr txBox="1"/>
            <p:nvPr/>
          </p:nvSpPr>
          <p:spPr>
            <a:xfrm>
              <a:off x="6210301" y="5469321"/>
              <a:ext cx="2028823" cy="4979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</a:rPr>
                <a:t>2.5147s | 41.32%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DBF9570-A973-AA42-B85E-FFD0B36C8AC2}"/>
                </a:ext>
              </a:extLst>
            </p:cNvPr>
            <p:cNvSpPr txBox="1"/>
            <p:nvPr/>
          </p:nvSpPr>
          <p:spPr>
            <a:xfrm>
              <a:off x="8457994" y="5469321"/>
              <a:ext cx="2028823" cy="4979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92D050"/>
                  </a:solidFill>
                </a:rPr>
                <a:t>0.1441s | 2.36%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E059BE8-B244-F07F-C8FE-1F57809A47AD}"/>
                </a:ext>
              </a:extLst>
            </p:cNvPr>
            <p:cNvSpPr txBox="1"/>
            <p:nvPr/>
          </p:nvSpPr>
          <p:spPr>
            <a:xfrm>
              <a:off x="5249089" y="5880371"/>
              <a:ext cx="4866681" cy="43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solidFill>
                    <a:schemeClr val="bg1"/>
                  </a:solidFill>
                </a:rPr>
                <a:t>*Runtimes based on deconstructed </a:t>
              </a:r>
              <a:r>
                <a:rPr lang="en-US" sz="800" dirty="0" err="1">
                  <a:solidFill>
                    <a:schemeClr val="bg1"/>
                  </a:solidFill>
                </a:rPr>
                <a:t>hyperSETI</a:t>
              </a:r>
              <a:r>
                <a:rPr lang="en-US" sz="800" dirty="0">
                  <a:solidFill>
                    <a:schemeClr val="bg1"/>
                  </a:solidFill>
                </a:rPr>
                <a:t> pipeline script</a:t>
              </a:r>
            </a:p>
          </p:txBody>
        </p:sp>
      </p:grpSp>
      <p:pic>
        <p:nvPicPr>
          <p:cNvPr id="5" name="Picture 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5F331435-88BE-0481-1835-9F7EC72790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4509" y="5952453"/>
            <a:ext cx="3097613" cy="757818"/>
          </a:xfrm>
          <a:prstGeom prst="rect">
            <a:avLst/>
          </a:prstGeom>
        </p:spPr>
      </p:pic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9C402AB7-A7D2-0FD7-A79A-6B317ACC0C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71" y="5863430"/>
            <a:ext cx="2889948" cy="935864"/>
          </a:xfrm>
          <a:prstGeom prst="rect">
            <a:avLst/>
          </a:prstGeom>
        </p:spPr>
      </p:pic>
      <p:pic>
        <p:nvPicPr>
          <p:cNvPr id="41" name="Picture 40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FDAA1B9-A8E5-FFF6-58A1-44F8251A8F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9530" y="3100586"/>
            <a:ext cx="6574024" cy="2732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9814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outdoor object, nature, star, night sky&#10;&#10;Description automatically generated">
            <a:extLst>
              <a:ext uri="{FF2B5EF4-FFF2-40B4-BE49-F238E27FC236}">
                <a16:creationId xmlns:a16="http://schemas.microsoft.com/office/drawing/2014/main" id="{3F2E9BE8-55E0-BC3E-0B82-89D530DA71E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013BF2-4CB6-C289-D6AC-4DD69A7FF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Realizations &amp; Results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15DE14F-24CD-42EF-3E9F-2AE3255F13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01051" y="1690690"/>
            <a:ext cx="3438526" cy="4243994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solidFill>
                  <a:schemeClr val="bg1"/>
                </a:solidFill>
              </a:rPr>
              <a:t>Julia Hit-Search algorithm (mostly working!)</a:t>
            </a:r>
          </a:p>
          <a:p>
            <a:r>
              <a:rPr lang="en-US" dirty="0">
                <a:solidFill>
                  <a:schemeClr val="bg1"/>
                </a:solidFill>
              </a:rPr>
              <a:t>Detailed whitepaper holistically evaluating usage of </a:t>
            </a:r>
            <a:r>
              <a:rPr lang="en-US" dirty="0" err="1">
                <a:solidFill>
                  <a:schemeClr val="bg1"/>
                </a:solidFill>
              </a:rPr>
              <a:t>turboSETI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hyperSETI</a:t>
            </a:r>
            <a:r>
              <a:rPr lang="en-US" dirty="0">
                <a:solidFill>
                  <a:schemeClr val="bg1"/>
                </a:solidFill>
              </a:rPr>
              <a:t>, &amp; </a:t>
            </a:r>
            <a:r>
              <a:rPr lang="en-US" dirty="0" err="1">
                <a:solidFill>
                  <a:schemeClr val="bg1"/>
                </a:solidFill>
              </a:rPr>
              <a:t>SETIcore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HDF5 </a:t>
            </a:r>
            <a:r>
              <a:rPr lang="en-US" dirty="0" err="1">
                <a:solidFill>
                  <a:schemeClr val="bg1"/>
                </a:solidFill>
              </a:rPr>
              <a:t>downsampling</a:t>
            </a:r>
            <a:r>
              <a:rPr lang="en-US" dirty="0">
                <a:solidFill>
                  <a:schemeClr val="bg1"/>
                </a:solidFill>
              </a:rPr>
              <a:t> script in Julia</a:t>
            </a:r>
          </a:p>
          <a:p>
            <a:r>
              <a:rPr lang="en-US" dirty="0">
                <a:solidFill>
                  <a:schemeClr val="bg1"/>
                </a:solidFill>
              </a:rPr>
              <a:t>Voyager BL Demo </a:t>
            </a:r>
            <a:r>
              <a:rPr lang="en-US" dirty="0" err="1">
                <a:solidFill>
                  <a:schemeClr val="bg1"/>
                </a:solidFill>
              </a:rPr>
              <a:t>Jupyter</a:t>
            </a:r>
            <a:r>
              <a:rPr lang="en-US" dirty="0">
                <a:solidFill>
                  <a:schemeClr val="bg1"/>
                </a:solidFill>
              </a:rPr>
              <a:t> Notebook in Julia</a:t>
            </a:r>
          </a:p>
        </p:txBody>
      </p:sp>
      <p:pic>
        <p:nvPicPr>
          <p:cNvPr id="6" name="Picture 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78173775-5735-FECC-5ACF-D44D36C293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4509" y="5952453"/>
            <a:ext cx="3097613" cy="757818"/>
          </a:xfrm>
          <a:prstGeom prst="rect">
            <a:avLst/>
          </a:prstGeom>
        </p:spPr>
      </p:pic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5E34CA01-0B3A-4B0A-9D26-26C77F5F31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71" y="5863430"/>
            <a:ext cx="2889948" cy="935864"/>
          </a:xfrm>
          <a:prstGeom prst="rect">
            <a:avLst/>
          </a:prstGeom>
        </p:spPr>
      </p:pic>
      <p:pic>
        <p:nvPicPr>
          <p:cNvPr id="10" name="Picture 9" descr="Graphical user interface&#10;&#10;Description automatically generated">
            <a:extLst>
              <a:ext uri="{FF2B5EF4-FFF2-40B4-BE49-F238E27FC236}">
                <a16:creationId xmlns:a16="http://schemas.microsoft.com/office/drawing/2014/main" id="{9701D43E-6A7A-856A-B031-AD53480BADB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10" t="1645"/>
          <a:stretch/>
        </p:blipFill>
        <p:spPr>
          <a:xfrm>
            <a:off x="1161336" y="1335899"/>
            <a:ext cx="5895446" cy="4743163"/>
          </a:xfrm>
          <a:prstGeom prst="rect">
            <a:avLst/>
          </a:prstGeom>
        </p:spPr>
      </p:pic>
      <p:pic>
        <p:nvPicPr>
          <p:cNvPr id="4" name="Picture 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B3EE7B7B-49A8-89CE-FDFC-E933C870393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057"/>
          <a:stretch/>
        </p:blipFill>
        <p:spPr>
          <a:xfrm>
            <a:off x="5038791" y="3429000"/>
            <a:ext cx="3179327" cy="1438689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E198D803-C099-CD12-C115-10F1D4A2B808}"/>
              </a:ext>
            </a:extLst>
          </p:cNvPr>
          <p:cNvSpPr/>
          <p:nvPr/>
        </p:nvSpPr>
        <p:spPr>
          <a:xfrm>
            <a:off x="5297645" y="4556904"/>
            <a:ext cx="2920473" cy="130834"/>
          </a:xfrm>
          <a:prstGeom prst="roundRect">
            <a:avLst/>
          </a:prstGeom>
          <a:noFill/>
          <a:ln>
            <a:solidFill>
              <a:srgbClr val="66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48F2EF9-4105-E030-BA2D-226B9806E54D}"/>
              </a:ext>
            </a:extLst>
          </p:cNvPr>
          <p:cNvSpPr/>
          <p:nvPr/>
        </p:nvSpPr>
        <p:spPr>
          <a:xfrm>
            <a:off x="1241439" y="5850551"/>
            <a:ext cx="4940420" cy="129539"/>
          </a:xfrm>
          <a:prstGeom prst="roundRect">
            <a:avLst/>
          </a:prstGeom>
          <a:noFill/>
          <a:ln>
            <a:solidFill>
              <a:srgbClr val="66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3137F52-EA71-6B74-9DE9-FE98697CD0AB}"/>
              </a:ext>
            </a:extLst>
          </p:cNvPr>
          <p:cNvCxnSpPr>
            <a:cxnSpLocks/>
          </p:cNvCxnSpPr>
          <p:nvPr/>
        </p:nvCxnSpPr>
        <p:spPr>
          <a:xfrm flipV="1">
            <a:off x="5881566" y="4687738"/>
            <a:ext cx="261539" cy="1162813"/>
          </a:xfrm>
          <a:prstGeom prst="straightConnector1">
            <a:avLst/>
          </a:prstGeom>
          <a:ln w="28575">
            <a:solidFill>
              <a:srgbClr val="66FF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62FB0DF-C153-B8C3-B309-DA69C20073AB}"/>
              </a:ext>
            </a:extLst>
          </p:cNvPr>
          <p:cNvSpPr txBox="1"/>
          <p:nvPr/>
        </p:nvSpPr>
        <p:spPr>
          <a:xfrm>
            <a:off x="6820593" y="3563508"/>
            <a:ext cx="13092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err="1">
                <a:solidFill>
                  <a:srgbClr val="66FFFF"/>
                </a:solidFill>
              </a:rPr>
              <a:t>turboSETI</a:t>
            </a:r>
            <a:endParaRPr lang="en-US" sz="1100" dirty="0">
              <a:solidFill>
                <a:srgbClr val="66FFFF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EFE666A-FBBA-7955-20C7-8CFEC8674D72}"/>
              </a:ext>
            </a:extLst>
          </p:cNvPr>
          <p:cNvSpPr txBox="1"/>
          <p:nvPr/>
        </p:nvSpPr>
        <p:spPr>
          <a:xfrm>
            <a:off x="5881566" y="5576047"/>
            <a:ext cx="15680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66FFFF"/>
                </a:solidFill>
              </a:rPr>
              <a:t>My Julia Hit-Search</a:t>
            </a:r>
          </a:p>
        </p:txBody>
      </p:sp>
    </p:spTree>
    <p:extLst>
      <p:ext uri="{BB962C8B-B14F-4D97-AF65-F5344CB8AC3E}">
        <p14:creationId xmlns:p14="http://schemas.microsoft.com/office/powerpoint/2010/main" val="33364979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outdoor object, nature, star, night sky&#10;&#10;Description automatically generated">
            <a:extLst>
              <a:ext uri="{FF2B5EF4-FFF2-40B4-BE49-F238E27FC236}">
                <a16:creationId xmlns:a16="http://schemas.microsoft.com/office/drawing/2014/main" id="{3F2E9BE8-55E0-BC3E-0B82-89D530DA71E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013BF2-4CB6-C289-D6AC-4DD69A7FF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Week 3: Understanding the Algorithms &amp; More Julia Practice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15DE14F-24CD-42EF-3E9F-2AE3255F13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489451"/>
          </a:xfrm>
        </p:spPr>
        <p:txBody>
          <a:bodyPr>
            <a:normAutofit fontScale="85000" lnSpcReduction="20000"/>
          </a:bodyPr>
          <a:lstStyle/>
          <a:p>
            <a:pPr marL="514338" indent="-514338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Algorithms</a:t>
            </a:r>
          </a:p>
          <a:p>
            <a:pPr marL="514338" indent="-514338">
              <a:buFont typeface="+mj-lt"/>
              <a:buAutoNum type="arabicPeriod"/>
            </a:pPr>
            <a:endParaRPr lang="en-US" dirty="0">
              <a:solidFill>
                <a:schemeClr val="bg1"/>
              </a:solidFill>
            </a:endParaRPr>
          </a:p>
          <a:p>
            <a:pPr marL="514338" indent="-514338">
              <a:buFont typeface="+mj-lt"/>
              <a:buAutoNum type="arabicPeriod"/>
            </a:pPr>
            <a:endParaRPr lang="en-US" dirty="0">
              <a:solidFill>
                <a:schemeClr val="bg1"/>
              </a:solidFill>
            </a:endParaRPr>
          </a:p>
          <a:p>
            <a:pPr marL="514338" indent="-514338">
              <a:buFont typeface="+mj-lt"/>
              <a:buAutoNum type="arabicPeriod"/>
            </a:pPr>
            <a:endParaRPr lang="en-US" dirty="0">
              <a:solidFill>
                <a:schemeClr val="bg1"/>
              </a:solidFill>
            </a:endParaRPr>
          </a:p>
          <a:p>
            <a:pPr marL="514338" indent="-514338">
              <a:buFont typeface="+mj-lt"/>
              <a:buAutoNum type="arabicPeriod"/>
            </a:pPr>
            <a:endParaRPr lang="en-US" dirty="0">
              <a:solidFill>
                <a:schemeClr val="bg1"/>
              </a:solidFill>
            </a:endParaRPr>
          </a:p>
          <a:p>
            <a:pPr marL="514338" indent="-514338">
              <a:buFont typeface="+mj-lt"/>
              <a:buAutoNum type="arabicPeriod"/>
            </a:pPr>
            <a:endParaRPr lang="en-US" dirty="0">
              <a:solidFill>
                <a:schemeClr val="bg1"/>
              </a:solidFill>
            </a:endParaRPr>
          </a:p>
          <a:p>
            <a:pPr marL="514338" indent="-514338">
              <a:buFont typeface="+mj-lt"/>
              <a:buAutoNum type="arabicPeriod"/>
            </a:pPr>
            <a:endParaRPr lang="en-US" dirty="0">
              <a:solidFill>
                <a:schemeClr val="bg1"/>
              </a:solidFill>
            </a:endParaRPr>
          </a:p>
          <a:p>
            <a:pPr marL="514338" indent="-514338">
              <a:buFont typeface="+mj-lt"/>
              <a:buAutoNum type="arabicPeriod"/>
            </a:pPr>
            <a:endParaRPr lang="en-US" dirty="0">
              <a:solidFill>
                <a:schemeClr val="bg1"/>
              </a:solidFill>
            </a:endParaRPr>
          </a:p>
          <a:p>
            <a:pPr marL="514338" indent="-514338">
              <a:buFont typeface="+mj-lt"/>
              <a:buAutoNum type="arabicPeriod"/>
            </a:pPr>
            <a:endParaRPr lang="en-US" dirty="0">
              <a:solidFill>
                <a:schemeClr val="bg1"/>
              </a:solidFill>
            </a:endParaRPr>
          </a:p>
          <a:p>
            <a:pPr marL="514338" indent="-514338">
              <a:buFont typeface="+mj-lt"/>
              <a:buAutoNum type="arabicPeriod"/>
            </a:pPr>
            <a:endParaRPr lang="en-US" dirty="0">
              <a:solidFill>
                <a:schemeClr val="bg1"/>
              </a:solidFill>
            </a:endParaRPr>
          </a:p>
          <a:p>
            <a:pPr marL="514338" indent="-514338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Julia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Parallel / CUDA / GPU reading of documentation &amp; practice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94D906A-3255-F1DF-D27A-FFBBEEAC1BA9}"/>
              </a:ext>
            </a:extLst>
          </p:cNvPr>
          <p:cNvSpPr txBox="1">
            <a:spLocks/>
          </p:cNvSpPr>
          <p:nvPr/>
        </p:nvSpPr>
        <p:spPr>
          <a:xfrm>
            <a:off x="838201" y="2166144"/>
            <a:ext cx="5257800" cy="3510755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>
                <a:solidFill>
                  <a:schemeClr val="bg1"/>
                </a:solidFill>
              </a:rPr>
              <a:t>Dedispersion</a:t>
            </a:r>
            <a:endParaRPr lang="en-US" dirty="0">
              <a:solidFill>
                <a:schemeClr val="bg1"/>
              </a:solidFill>
            </a:endParaRPr>
          </a:p>
          <a:p>
            <a:pPr lvl="1"/>
            <a:r>
              <a:rPr lang="en-US" dirty="0">
                <a:solidFill>
                  <a:schemeClr val="bg1"/>
                </a:solidFill>
              </a:rPr>
              <a:t>Accounts for dispersive nature of signals crossing interstellar medium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Applicable to transient astronomy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Used to identify quadratic (higher order) curves in observation data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Greater existing R&amp;D base as more broad astronomy applicability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Multiple algorithmic implementations</a:t>
            </a:r>
          </a:p>
          <a:p>
            <a:pPr lvl="2"/>
            <a:r>
              <a:rPr lang="en-US" dirty="0">
                <a:solidFill>
                  <a:schemeClr val="bg1"/>
                </a:solidFill>
              </a:rPr>
              <a:t>Brute force</a:t>
            </a:r>
          </a:p>
          <a:p>
            <a:pPr lvl="2"/>
            <a:r>
              <a:rPr lang="en-US" dirty="0">
                <a:solidFill>
                  <a:schemeClr val="bg1"/>
                </a:solidFill>
              </a:rPr>
              <a:t>Taylor Tree</a:t>
            </a:r>
          </a:p>
          <a:p>
            <a:pPr lvl="2"/>
            <a:r>
              <a:rPr lang="en-US" dirty="0">
                <a:solidFill>
                  <a:schemeClr val="bg1"/>
                </a:solidFill>
              </a:rPr>
              <a:t>Fast Dispersion Measure Transform (FDMT)</a:t>
            </a:r>
          </a:p>
          <a:p>
            <a:pPr lvl="2"/>
            <a:r>
              <a:rPr lang="en-US" dirty="0">
                <a:solidFill>
                  <a:schemeClr val="bg1"/>
                </a:solidFill>
              </a:rPr>
              <a:t>Fourier-Domain </a:t>
            </a:r>
            <a:r>
              <a:rPr lang="en-US" dirty="0" err="1">
                <a:solidFill>
                  <a:schemeClr val="bg1"/>
                </a:solidFill>
              </a:rPr>
              <a:t>Dedispersion</a:t>
            </a:r>
            <a:endParaRPr lang="en-US" dirty="0">
              <a:solidFill>
                <a:schemeClr val="bg1"/>
              </a:solidFill>
            </a:endParaRPr>
          </a:p>
          <a:p>
            <a:pPr lvl="2"/>
            <a:r>
              <a:rPr lang="en-US" dirty="0">
                <a:solidFill>
                  <a:schemeClr val="bg1"/>
                </a:solidFill>
              </a:rPr>
              <a:t>CPU and GPU implementations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No full SETI pipelines, more pure algorithm base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C17B410-4C41-9F65-4C4D-171E6AD2A976}"/>
              </a:ext>
            </a:extLst>
          </p:cNvPr>
          <p:cNvSpPr txBox="1">
            <a:spLocks/>
          </p:cNvSpPr>
          <p:nvPr/>
        </p:nvSpPr>
        <p:spPr>
          <a:xfrm>
            <a:off x="6096001" y="2166145"/>
            <a:ext cx="5257800" cy="3510756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Dedoppler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Accounts for doppler drift in signals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Mostly relevant for SETI signal searches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Used to identify linear curves (lines) in observation data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More limited R&amp;D base as more niche research focus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Existing SETI pipelines (includes I/O, preprocessing, dedoppler, &amp; hit search)</a:t>
            </a:r>
          </a:p>
          <a:p>
            <a:pPr lvl="2"/>
            <a:r>
              <a:rPr lang="en-US" dirty="0" err="1">
                <a:solidFill>
                  <a:schemeClr val="bg1"/>
                </a:solidFill>
              </a:rPr>
              <a:t>turboSETI</a:t>
            </a:r>
            <a:r>
              <a:rPr lang="en-US" dirty="0">
                <a:solidFill>
                  <a:schemeClr val="bg1"/>
                </a:solidFill>
              </a:rPr>
              <a:t> (CPU &amp; GPU)</a:t>
            </a:r>
          </a:p>
          <a:p>
            <a:pPr lvl="2"/>
            <a:r>
              <a:rPr lang="en-US" dirty="0" err="1">
                <a:solidFill>
                  <a:schemeClr val="bg1"/>
                </a:solidFill>
              </a:rPr>
              <a:t>SETIcore</a:t>
            </a:r>
            <a:endParaRPr lang="en-US" dirty="0">
              <a:solidFill>
                <a:schemeClr val="bg1"/>
              </a:solidFill>
            </a:endParaRPr>
          </a:p>
          <a:p>
            <a:pPr lvl="2"/>
            <a:r>
              <a:rPr lang="en-US" dirty="0" err="1">
                <a:solidFill>
                  <a:schemeClr val="bg1"/>
                </a:solidFill>
              </a:rPr>
              <a:t>hyperSETI</a:t>
            </a:r>
            <a:endParaRPr lang="en-US" dirty="0">
              <a:solidFill>
                <a:schemeClr val="bg1"/>
              </a:solidFill>
            </a:endParaRPr>
          </a:p>
          <a:p>
            <a:pPr lvl="1"/>
            <a:r>
              <a:rPr lang="en-US" dirty="0">
                <a:solidFill>
                  <a:schemeClr val="bg1"/>
                </a:solidFill>
              </a:rPr>
              <a:t>Numerically very similar to </a:t>
            </a:r>
            <a:r>
              <a:rPr lang="en-US" dirty="0" err="1">
                <a:solidFill>
                  <a:schemeClr val="bg1"/>
                </a:solidFill>
              </a:rPr>
              <a:t>dedispersion</a:t>
            </a:r>
            <a:endParaRPr lang="en-US" dirty="0">
              <a:solidFill>
                <a:schemeClr val="bg1"/>
              </a:solidFill>
            </a:endParaRPr>
          </a:p>
          <a:p>
            <a:pPr lvl="2"/>
            <a:r>
              <a:rPr lang="en-US" dirty="0">
                <a:solidFill>
                  <a:schemeClr val="bg1"/>
                </a:solidFill>
              </a:rPr>
              <a:t>Flip frequency and time axes</a:t>
            </a:r>
          </a:p>
          <a:p>
            <a:pPr lvl="2"/>
            <a:r>
              <a:rPr lang="en-US" dirty="0">
                <a:solidFill>
                  <a:schemeClr val="bg1"/>
                </a:solidFill>
              </a:rPr>
              <a:t>Linear vs quadratic curve to search for</a:t>
            </a:r>
          </a:p>
        </p:txBody>
      </p:sp>
    </p:spTree>
    <p:extLst>
      <p:ext uri="{BB962C8B-B14F-4D97-AF65-F5344CB8AC3E}">
        <p14:creationId xmlns:p14="http://schemas.microsoft.com/office/powerpoint/2010/main" val="35871626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outdoor object, nature, star, night sky&#10;&#10;Description automatically generated">
            <a:extLst>
              <a:ext uri="{FF2B5EF4-FFF2-40B4-BE49-F238E27FC236}">
                <a16:creationId xmlns:a16="http://schemas.microsoft.com/office/drawing/2014/main" id="{3F2E9BE8-55E0-BC3E-0B82-89D530DA71E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013BF2-4CB6-C289-D6AC-4DD69A7FF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10572751" cy="13255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Future Development &amp; Recommendations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15DE14F-24CD-42EF-3E9F-2AE3255F13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690413"/>
            <a:ext cx="10572751" cy="4351339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Hit-search Julia Implementation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Finish integrating both hit-search &amp; top-hit-search parts for full datasets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Parallelize and optimize on GPU</a:t>
            </a:r>
          </a:p>
          <a:p>
            <a:pPr lvl="1"/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Integration of </a:t>
            </a:r>
            <a:r>
              <a:rPr lang="en-US" dirty="0" err="1">
                <a:solidFill>
                  <a:schemeClr val="bg1"/>
                </a:solidFill>
              </a:rPr>
              <a:t>FastDeDopplerTransform</a:t>
            </a:r>
            <a:r>
              <a:rPr lang="en-US" dirty="0">
                <a:solidFill>
                  <a:schemeClr val="bg1"/>
                </a:solidFill>
              </a:rPr>
              <a:t> (FDDT) &amp; Hit-Search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Join output of Max’s new FDDT algorithm to input of new Julia hit-search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Configure parameters for both algorithm blocks</a:t>
            </a:r>
          </a:p>
          <a:p>
            <a:pPr lvl="1"/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Addition of HDF5 file input and .</a:t>
            </a:r>
            <a:r>
              <a:rPr lang="en-US" dirty="0" err="1">
                <a:solidFill>
                  <a:schemeClr val="bg1"/>
                </a:solidFill>
              </a:rPr>
              <a:t>dat</a:t>
            </a:r>
            <a:r>
              <a:rPr lang="en-US" dirty="0">
                <a:solidFill>
                  <a:schemeClr val="bg1"/>
                </a:solidFill>
              </a:rPr>
              <a:t> report generation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Complete equivalent/replacement Julia implemented </a:t>
            </a:r>
            <a:r>
              <a:rPr lang="en-US" dirty="0" err="1">
                <a:solidFill>
                  <a:schemeClr val="bg1"/>
                </a:solidFill>
              </a:rPr>
              <a:t>dedoppler</a:t>
            </a:r>
            <a:r>
              <a:rPr lang="en-US" dirty="0">
                <a:solidFill>
                  <a:schemeClr val="bg1"/>
                </a:solidFill>
              </a:rPr>
              <a:t> pipeline</a:t>
            </a:r>
          </a:p>
          <a:p>
            <a:pPr lvl="1"/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Compare and benchmark against existing pipelines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Get science team feedback and use testing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Optimize algorithms as necessary</a:t>
            </a:r>
          </a:p>
          <a:p>
            <a:pPr lvl="1"/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88FEA3CC-4B10-F28D-5D12-38D921497A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4509" y="5952453"/>
            <a:ext cx="3097613" cy="757818"/>
          </a:xfrm>
          <a:prstGeom prst="rect">
            <a:avLst/>
          </a:prstGeom>
        </p:spPr>
      </p:pic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0A582C8F-90B2-DB9A-BFD0-77930AA501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71" y="5863430"/>
            <a:ext cx="2889948" cy="935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2447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outdoor object, nature, star, night sky&#10;&#10;Description automatically generated">
            <a:extLst>
              <a:ext uri="{FF2B5EF4-FFF2-40B4-BE49-F238E27FC236}">
                <a16:creationId xmlns:a16="http://schemas.microsoft.com/office/drawing/2014/main" id="{3F2E9BE8-55E0-BC3E-0B82-89D530DA71E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013BF2-4CB6-C289-D6AC-4DD69A7FF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10572751" cy="13255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 Huge Thank You!</a:t>
            </a:r>
          </a:p>
        </p:txBody>
      </p:sp>
      <p:pic>
        <p:nvPicPr>
          <p:cNvPr id="5" name="Picture 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88FEA3CC-4B10-F28D-5D12-38D921497A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4509" y="5952453"/>
            <a:ext cx="3097613" cy="757818"/>
          </a:xfrm>
          <a:prstGeom prst="rect">
            <a:avLst/>
          </a:prstGeom>
        </p:spPr>
      </p:pic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0A582C8F-90B2-DB9A-BFD0-77930AA501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71" y="5863430"/>
            <a:ext cx="2889948" cy="935864"/>
          </a:xfrm>
          <a:prstGeom prst="rect">
            <a:avLst/>
          </a:prstGeom>
        </p:spPr>
      </p:pic>
      <p:pic>
        <p:nvPicPr>
          <p:cNvPr id="4" name="Picture 3" descr="A screenshot of a person wearing headphones&#10;&#10;Description automatically generated with medium confidence">
            <a:extLst>
              <a:ext uri="{FF2B5EF4-FFF2-40B4-BE49-F238E27FC236}">
                <a16:creationId xmlns:a16="http://schemas.microsoft.com/office/drawing/2014/main" id="{9262D520-1550-1E6F-8A09-809A791FE65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45" t="3750" r="15076" b="13204"/>
          <a:stretch/>
        </p:blipFill>
        <p:spPr>
          <a:xfrm>
            <a:off x="8296276" y="1182522"/>
            <a:ext cx="3097614" cy="2064832"/>
          </a:xfrm>
          <a:prstGeom prst="rect">
            <a:avLst/>
          </a:prstGeom>
        </p:spPr>
      </p:pic>
      <p:pic>
        <p:nvPicPr>
          <p:cNvPr id="8" name="Picture 7" descr="A picture containing person, indoor, ceiling, standing&#10;&#10;Description automatically generated">
            <a:extLst>
              <a:ext uri="{FF2B5EF4-FFF2-40B4-BE49-F238E27FC236}">
                <a16:creationId xmlns:a16="http://schemas.microsoft.com/office/drawing/2014/main" id="{A66FAC25-6A38-F447-C263-6DC015ACD5D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239" y="2494101"/>
            <a:ext cx="2386012" cy="3181349"/>
          </a:xfrm>
          <a:prstGeom prst="rect">
            <a:avLst/>
          </a:prstGeom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15DE14F-24CD-42EF-3E9F-2AE3255F13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690414"/>
            <a:ext cx="10572751" cy="420333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Special thanks to David </a:t>
            </a:r>
            <a:r>
              <a:rPr lang="en-US" dirty="0" err="1">
                <a:solidFill>
                  <a:schemeClr val="bg1"/>
                </a:solidFill>
              </a:rPr>
              <a:t>MacMahon</a:t>
            </a:r>
            <a:r>
              <a:rPr lang="en-US" dirty="0">
                <a:solidFill>
                  <a:schemeClr val="bg1"/>
                </a:solidFill>
              </a:rPr>
              <a:t> &amp; Daniel Czech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		for guidance, wisdom, and support!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		</a:t>
            </a:r>
            <a:r>
              <a:rPr lang="en-US" sz="2000" dirty="0">
                <a:solidFill>
                  <a:schemeClr val="bg1"/>
                </a:solidFill>
              </a:rPr>
              <a:t>Max Hawkins for awesome collaboration and talks!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		Steve Croft, Andrew </a:t>
            </a:r>
            <a:r>
              <a:rPr lang="en-US" sz="2000" dirty="0" err="1">
                <a:solidFill>
                  <a:schemeClr val="bg1"/>
                </a:solidFill>
              </a:rPr>
              <a:t>Siemion</a:t>
            </a:r>
            <a:r>
              <a:rPr lang="en-US" sz="2000" dirty="0">
                <a:solidFill>
                  <a:schemeClr val="bg1"/>
                </a:solidFill>
              </a:rPr>
              <a:t>, Kevin </a:t>
            </a:r>
            <a:r>
              <a:rPr lang="en-US" sz="2000" dirty="0" err="1">
                <a:solidFill>
                  <a:schemeClr val="bg1"/>
                </a:solidFill>
              </a:rPr>
              <a:t>Lacker</a:t>
            </a:r>
            <a:r>
              <a:rPr lang="en-US" sz="2000" dirty="0">
                <a:solidFill>
                  <a:schemeClr val="bg1"/>
                </a:solidFill>
              </a:rPr>
              <a:t>, Richard Elkins,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		and the rest of the Breakthrough Listen &amp; Berkeley SETI Research Center crew!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		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		It has been an absolute pleasure getting to know and work with you all, as well as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		my fellow interns!</a:t>
            </a:r>
          </a:p>
        </p:txBody>
      </p:sp>
    </p:spTree>
    <p:extLst>
      <p:ext uri="{BB962C8B-B14F-4D97-AF65-F5344CB8AC3E}">
        <p14:creationId xmlns:p14="http://schemas.microsoft.com/office/powerpoint/2010/main" val="14543232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outdoor object, nature, star, night sky&#10;&#10;Description automatically generated">
            <a:extLst>
              <a:ext uri="{FF2B5EF4-FFF2-40B4-BE49-F238E27FC236}">
                <a16:creationId xmlns:a16="http://schemas.microsoft.com/office/drawing/2014/main" id="{3F2E9BE8-55E0-BC3E-0B82-89D530DA71E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013BF2-4CB6-C289-D6AC-4DD69A7FF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Questions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15DE14F-24CD-42EF-3E9F-2AE3255F13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0515599" cy="435133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r>
              <a:rPr lang="en-US" sz="6000" dirty="0">
                <a:solidFill>
                  <a:schemeClr val="bg1"/>
                </a:solidFill>
              </a:rPr>
              <a:t>???</a:t>
            </a:r>
          </a:p>
        </p:txBody>
      </p:sp>
      <p:pic>
        <p:nvPicPr>
          <p:cNvPr id="5" name="Picture 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57AAD9BF-49CD-B003-11C5-D23F87717E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4509" y="5952453"/>
            <a:ext cx="3097613" cy="757818"/>
          </a:xfrm>
          <a:prstGeom prst="rect">
            <a:avLst/>
          </a:prstGeom>
        </p:spPr>
      </p:pic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909FB5D3-EF3D-00EA-22F4-6ADA67E839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71" y="5863430"/>
            <a:ext cx="2889948" cy="935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3474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outdoor object, nature, star, night sky&#10;&#10;Description automatically generated">
            <a:extLst>
              <a:ext uri="{FF2B5EF4-FFF2-40B4-BE49-F238E27FC236}">
                <a16:creationId xmlns:a16="http://schemas.microsoft.com/office/drawing/2014/main" id="{3F2E9BE8-55E0-BC3E-0B82-89D530DA71E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013BF2-4CB6-C289-D6AC-4DD69A7FF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Week 4: Analysis of Existing Tools: Performance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15DE14F-24CD-42EF-3E9F-2AE3255F13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454819" cy="4351339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Dedoppler</a:t>
            </a:r>
          </a:p>
          <a:p>
            <a:r>
              <a:rPr lang="en-US" dirty="0">
                <a:solidFill>
                  <a:schemeClr val="bg1"/>
                </a:solidFill>
              </a:rPr>
              <a:t>Pipeline vs algorithm</a:t>
            </a:r>
          </a:p>
          <a:p>
            <a:pPr lvl="1"/>
            <a:r>
              <a:rPr lang="en-US" dirty="0" err="1">
                <a:solidFill>
                  <a:schemeClr val="bg1"/>
                </a:solidFill>
              </a:rPr>
              <a:t>Dedispersion</a:t>
            </a:r>
            <a:r>
              <a:rPr lang="en-US" dirty="0">
                <a:solidFill>
                  <a:schemeClr val="bg1"/>
                </a:solidFill>
              </a:rPr>
              <a:t> tools are algorithms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Dedoppler tools are usually used in whole pipeline including the I/O, data processing, &amp; hit search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Makes benchmarking more subjective</a:t>
            </a:r>
          </a:p>
          <a:p>
            <a:pPr lvl="2"/>
            <a:r>
              <a:rPr lang="en-US" dirty="0">
                <a:solidFill>
                  <a:schemeClr val="bg1"/>
                </a:solidFill>
              </a:rPr>
              <a:t>Consider algorithm only or standard user process?</a:t>
            </a:r>
          </a:p>
          <a:p>
            <a:r>
              <a:rPr lang="en-US" dirty="0">
                <a:solidFill>
                  <a:schemeClr val="bg1"/>
                </a:solidFill>
              </a:rPr>
              <a:t>Some algorithm only benchmarking done [Max]</a:t>
            </a:r>
          </a:p>
          <a:p>
            <a:r>
              <a:rPr lang="en-US" dirty="0">
                <a:solidFill>
                  <a:schemeClr val="bg1"/>
                </a:solidFill>
              </a:rPr>
              <a:t>Whole pipeline analysis performed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Full, multi-channel &amp; single coarse channel .h5 files analyzed</a:t>
            </a:r>
          </a:p>
          <a:p>
            <a:r>
              <a:rPr lang="en-US" dirty="0">
                <a:solidFill>
                  <a:schemeClr val="bg1"/>
                </a:solidFill>
              </a:rPr>
              <a:t>Issues with </a:t>
            </a:r>
            <a:r>
              <a:rPr lang="en-US" dirty="0" err="1">
                <a:solidFill>
                  <a:schemeClr val="bg1"/>
                </a:solidFill>
              </a:rPr>
              <a:t>hyperSETI</a:t>
            </a:r>
            <a:r>
              <a:rPr lang="en-US" dirty="0">
                <a:solidFill>
                  <a:schemeClr val="bg1"/>
                </a:solidFill>
              </a:rPr>
              <a:t> to be resolved…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BAAB27B-403C-AD46-6A96-426E2425F738}"/>
              </a:ext>
            </a:extLst>
          </p:cNvPr>
          <p:cNvGrpSpPr/>
          <p:nvPr/>
        </p:nvGrpSpPr>
        <p:grpSpPr>
          <a:xfrm>
            <a:off x="4343403" y="1825626"/>
            <a:ext cx="7546557" cy="3917951"/>
            <a:chOff x="4112043" y="1144588"/>
            <a:chExt cx="7915174" cy="4121151"/>
          </a:xfrm>
        </p:grpSpPr>
        <p:pic>
          <p:nvPicPr>
            <p:cNvPr id="7" name="Picture 6" descr="Chart, bar chart, histogram&#10;&#10;Description automatically generated">
              <a:extLst>
                <a:ext uri="{FF2B5EF4-FFF2-40B4-BE49-F238E27FC236}">
                  <a16:creationId xmlns:a16="http://schemas.microsoft.com/office/drawing/2014/main" id="{1BF16A28-E7A4-228F-F457-9C94297242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59303" y="1144588"/>
              <a:ext cx="3967914" cy="4121150"/>
            </a:xfrm>
            <a:prstGeom prst="rect">
              <a:avLst/>
            </a:prstGeom>
          </p:spPr>
        </p:pic>
        <p:pic>
          <p:nvPicPr>
            <p:cNvPr id="19" name="Picture 18" descr="Chart, histogram&#10;&#10;Description automatically generated">
              <a:extLst>
                <a:ext uri="{FF2B5EF4-FFF2-40B4-BE49-F238E27FC236}">
                  <a16:creationId xmlns:a16="http://schemas.microsoft.com/office/drawing/2014/main" id="{87BC78E6-B048-27A9-6DA9-FDECC0B0E35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12043" y="1144588"/>
              <a:ext cx="3967914" cy="41211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260179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outdoor object, nature, star, night sky&#10;&#10;Description automatically generated">
            <a:extLst>
              <a:ext uri="{FF2B5EF4-FFF2-40B4-BE49-F238E27FC236}">
                <a16:creationId xmlns:a16="http://schemas.microsoft.com/office/drawing/2014/main" id="{3F2E9BE8-55E0-BC3E-0B82-89D530DA71E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013BF2-4CB6-C289-D6AC-4DD69A7FF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Week 4: Analysis of Existing Tools: Output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15DE14F-24CD-42EF-3E9F-2AE3255F13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435101"/>
            <a:ext cx="10515600" cy="869951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solidFill>
                  <a:schemeClr val="bg1"/>
                </a:solidFill>
              </a:rPr>
              <a:t>.</a:t>
            </a:r>
            <a:r>
              <a:rPr lang="en-US" dirty="0" err="1">
                <a:solidFill>
                  <a:schemeClr val="bg1"/>
                </a:solidFill>
              </a:rPr>
              <a:t>dat</a:t>
            </a:r>
            <a:r>
              <a:rPr lang="en-US" dirty="0">
                <a:solidFill>
                  <a:schemeClr val="bg1"/>
                </a:solidFill>
              </a:rPr>
              <a:t> Files &amp; Hits (</a:t>
            </a:r>
            <a:r>
              <a:rPr lang="en-US" dirty="0" err="1">
                <a:solidFill>
                  <a:schemeClr val="bg1"/>
                </a:solidFill>
              </a:rPr>
              <a:t>turboSETI</a:t>
            </a:r>
            <a:r>
              <a:rPr lang="en-US" dirty="0">
                <a:solidFill>
                  <a:schemeClr val="bg1"/>
                </a:solidFill>
              </a:rPr>
              <a:t> vs </a:t>
            </a:r>
            <a:r>
              <a:rPr lang="en-US" dirty="0" err="1">
                <a:solidFill>
                  <a:schemeClr val="bg1"/>
                </a:solidFill>
              </a:rPr>
              <a:t>SETIcore</a:t>
            </a:r>
            <a:r>
              <a:rPr lang="en-US" dirty="0">
                <a:solidFill>
                  <a:schemeClr val="bg1"/>
                </a:solidFill>
              </a:rPr>
              <a:t>)</a:t>
            </a:r>
          </a:p>
          <a:p>
            <a:pPr lvl="1" algn="ctr"/>
            <a:r>
              <a:rPr lang="en-US" dirty="0">
                <a:solidFill>
                  <a:schemeClr val="bg1"/>
                </a:solidFill>
              </a:rPr>
              <a:t>Similar but not identical</a:t>
            </a:r>
          </a:p>
        </p:txBody>
      </p:sp>
      <p:pic>
        <p:nvPicPr>
          <p:cNvPr id="11" name="Picture 10" descr="Table&#10;&#10;Description automatically generated">
            <a:extLst>
              <a:ext uri="{FF2B5EF4-FFF2-40B4-BE49-F238E27FC236}">
                <a16:creationId xmlns:a16="http://schemas.microsoft.com/office/drawing/2014/main" id="{F66793D1-C755-A501-F2A6-049364B2C6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2044" y="2586985"/>
            <a:ext cx="5466501" cy="2794265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5455DD0-1A4E-FB7C-77C6-5963645F4E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529" y="2098439"/>
            <a:ext cx="2816495" cy="2120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74BA6D5D-1A92-28C3-174B-230C3149D9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6978" y="4223074"/>
            <a:ext cx="2816495" cy="2116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D9291AEF-59B2-0DC2-8350-C3BDD2CAC141}"/>
              </a:ext>
            </a:extLst>
          </p:cNvPr>
          <p:cNvSpPr/>
          <p:nvPr/>
        </p:nvSpPr>
        <p:spPr>
          <a:xfrm>
            <a:off x="7737614" y="3846443"/>
            <a:ext cx="586409" cy="168967"/>
          </a:xfrm>
          <a:prstGeom prst="round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9091DC59-6EE7-05B1-C8D9-7E12A3BF6722}"/>
              </a:ext>
            </a:extLst>
          </p:cNvPr>
          <p:cNvSpPr/>
          <p:nvPr/>
        </p:nvSpPr>
        <p:spPr>
          <a:xfrm>
            <a:off x="7737613" y="5253934"/>
            <a:ext cx="586409" cy="168967"/>
          </a:xfrm>
          <a:prstGeom prst="round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9AE67DAC-A269-06F6-4832-76B6885F4E74}"/>
              </a:ext>
            </a:extLst>
          </p:cNvPr>
          <p:cNvSpPr/>
          <p:nvPr/>
        </p:nvSpPr>
        <p:spPr>
          <a:xfrm>
            <a:off x="9395793" y="3846443"/>
            <a:ext cx="586409" cy="168967"/>
          </a:xfrm>
          <a:prstGeom prst="round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BA449D7E-485A-E64E-CA7C-DC3609B509C3}"/>
              </a:ext>
            </a:extLst>
          </p:cNvPr>
          <p:cNvSpPr/>
          <p:nvPr/>
        </p:nvSpPr>
        <p:spPr>
          <a:xfrm>
            <a:off x="9395793" y="5253934"/>
            <a:ext cx="586409" cy="168967"/>
          </a:xfrm>
          <a:prstGeom prst="round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224B9A94-C438-C999-4560-4A52E2728CC6}"/>
              </a:ext>
            </a:extLst>
          </p:cNvPr>
          <p:cNvSpPr/>
          <p:nvPr/>
        </p:nvSpPr>
        <p:spPr>
          <a:xfrm>
            <a:off x="10502349" y="3846443"/>
            <a:ext cx="586409" cy="168967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7DEB44C1-F1F9-3382-9679-168D28AF3BA7}"/>
              </a:ext>
            </a:extLst>
          </p:cNvPr>
          <p:cNvSpPr/>
          <p:nvPr/>
        </p:nvSpPr>
        <p:spPr>
          <a:xfrm>
            <a:off x="11263977" y="3846443"/>
            <a:ext cx="586409" cy="168967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D8E60755-60E6-9D23-8900-5CB17A4B3B78}"/>
              </a:ext>
            </a:extLst>
          </p:cNvPr>
          <p:cNvSpPr/>
          <p:nvPr/>
        </p:nvSpPr>
        <p:spPr>
          <a:xfrm>
            <a:off x="10508977" y="5253934"/>
            <a:ext cx="586409" cy="168967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DB447BA8-916E-9958-18D8-AB6512E0628D}"/>
              </a:ext>
            </a:extLst>
          </p:cNvPr>
          <p:cNvSpPr/>
          <p:nvPr/>
        </p:nvSpPr>
        <p:spPr>
          <a:xfrm>
            <a:off x="11265633" y="5253934"/>
            <a:ext cx="586409" cy="168967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F2FB393A-13F4-B491-7D92-849455D1859D}"/>
              </a:ext>
            </a:extLst>
          </p:cNvPr>
          <p:cNvSpPr txBox="1">
            <a:spLocks/>
          </p:cNvSpPr>
          <p:nvPr/>
        </p:nvSpPr>
        <p:spPr>
          <a:xfrm>
            <a:off x="389528" y="4218547"/>
            <a:ext cx="2457451" cy="21255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700" dirty="0" err="1">
                <a:solidFill>
                  <a:schemeClr val="bg1"/>
                </a:solidFill>
              </a:rPr>
              <a:t>turboSETI</a:t>
            </a:r>
            <a:endParaRPr lang="en-US" sz="1700" dirty="0">
              <a:solidFill>
                <a:schemeClr val="bg1"/>
              </a:solidFill>
            </a:endParaRPr>
          </a:p>
          <a:p>
            <a:pPr algn="ctr"/>
            <a:r>
              <a:rPr lang="en-US" sz="1700" dirty="0">
                <a:solidFill>
                  <a:schemeClr val="bg1"/>
                </a:solidFill>
              </a:rPr>
              <a:t>Hit found in .</a:t>
            </a:r>
            <a:r>
              <a:rPr lang="en-US" sz="1700" dirty="0" err="1">
                <a:solidFill>
                  <a:schemeClr val="bg1"/>
                </a:solidFill>
              </a:rPr>
              <a:t>dat</a:t>
            </a:r>
            <a:r>
              <a:rPr lang="en-US" sz="1700" dirty="0">
                <a:solidFill>
                  <a:schemeClr val="bg1"/>
                </a:solidFill>
              </a:rPr>
              <a:t> file includes frequency range for plotting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F6A5C274-524C-69A4-0560-404DD38FF595}"/>
              </a:ext>
            </a:extLst>
          </p:cNvPr>
          <p:cNvSpPr txBox="1">
            <a:spLocks/>
          </p:cNvSpPr>
          <p:nvPr/>
        </p:nvSpPr>
        <p:spPr>
          <a:xfrm>
            <a:off x="3171323" y="2726349"/>
            <a:ext cx="2457451" cy="149219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dirty="0" err="1">
                <a:solidFill>
                  <a:schemeClr val="bg1"/>
                </a:solidFill>
              </a:rPr>
              <a:t>SETIcore</a:t>
            </a:r>
            <a:endParaRPr lang="en-US" sz="1800" dirty="0">
              <a:solidFill>
                <a:schemeClr val="bg1"/>
              </a:solidFill>
            </a:endParaRPr>
          </a:p>
          <a:p>
            <a:pPr algn="ctr"/>
            <a:r>
              <a:rPr lang="en-US" sz="1800" dirty="0">
                <a:solidFill>
                  <a:schemeClr val="bg1"/>
                </a:solidFill>
              </a:rPr>
              <a:t>Hit found in .</a:t>
            </a:r>
            <a:r>
              <a:rPr lang="en-US" sz="1800" dirty="0" err="1">
                <a:solidFill>
                  <a:schemeClr val="bg1"/>
                </a:solidFill>
              </a:rPr>
              <a:t>dat</a:t>
            </a:r>
            <a:r>
              <a:rPr lang="en-US" sz="1800" dirty="0">
                <a:solidFill>
                  <a:schemeClr val="bg1"/>
                </a:solidFill>
              </a:rPr>
              <a:t> file includes only the center frequency (plot generated by including +/- 200 Hz)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630D4292-51E8-A2CE-F39F-180DE9DC2D76}"/>
              </a:ext>
            </a:extLst>
          </p:cNvPr>
          <p:cNvSpPr txBox="1">
            <a:spLocks/>
          </p:cNvSpPr>
          <p:nvPr/>
        </p:nvSpPr>
        <p:spPr>
          <a:xfrm>
            <a:off x="6945271" y="5422902"/>
            <a:ext cx="4400048" cy="14921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dirty="0">
                <a:solidFill>
                  <a:schemeClr val="bg1"/>
                </a:solidFill>
              </a:rPr>
              <a:t>SNR functionally equivalent</a:t>
            </a:r>
          </a:p>
          <a:p>
            <a:pPr marL="0" indent="0" algn="ctr">
              <a:buNone/>
            </a:pPr>
            <a:r>
              <a:rPr lang="en-US" sz="1800" dirty="0" err="1">
                <a:solidFill>
                  <a:schemeClr val="bg1"/>
                </a:solidFill>
              </a:rPr>
              <a:t>Corrected_Frequency</a:t>
            </a:r>
            <a:r>
              <a:rPr lang="en-US" sz="1800" dirty="0">
                <a:solidFill>
                  <a:schemeClr val="bg1"/>
                </a:solidFill>
              </a:rPr>
              <a:t> exactly equal</a:t>
            </a:r>
          </a:p>
          <a:p>
            <a:pPr marL="0" indent="0" algn="ctr">
              <a:buNone/>
            </a:pPr>
            <a:r>
              <a:rPr lang="en-US" sz="1800" dirty="0">
                <a:solidFill>
                  <a:schemeClr val="bg1"/>
                </a:solidFill>
              </a:rPr>
              <a:t>Start/End Frequency range different</a:t>
            </a:r>
          </a:p>
        </p:txBody>
      </p:sp>
    </p:spTree>
    <p:extLst>
      <p:ext uri="{BB962C8B-B14F-4D97-AF65-F5344CB8AC3E}">
        <p14:creationId xmlns:p14="http://schemas.microsoft.com/office/powerpoint/2010/main" val="2361481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outdoor object, nature, star, night sky&#10;&#10;Description automatically generated">
            <a:extLst>
              <a:ext uri="{FF2B5EF4-FFF2-40B4-BE49-F238E27FC236}">
                <a16:creationId xmlns:a16="http://schemas.microsoft.com/office/drawing/2014/main" id="{3F2E9BE8-55E0-BC3E-0B82-89D530DA71E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013BF2-4CB6-C289-D6AC-4DD69A7FF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Week 4: Analysis of Existing Tools: Output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15DE14F-24CD-42EF-3E9F-2AE3255F13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435101"/>
            <a:ext cx="10515600" cy="869951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solidFill>
                  <a:schemeClr val="bg1"/>
                </a:solidFill>
              </a:rPr>
              <a:t>.</a:t>
            </a:r>
            <a:r>
              <a:rPr lang="en-US" dirty="0" err="1">
                <a:solidFill>
                  <a:schemeClr val="bg1"/>
                </a:solidFill>
              </a:rPr>
              <a:t>dat</a:t>
            </a:r>
            <a:r>
              <a:rPr lang="en-US" dirty="0">
                <a:solidFill>
                  <a:schemeClr val="bg1"/>
                </a:solidFill>
              </a:rPr>
              <a:t> Files &amp; Hits (</a:t>
            </a:r>
            <a:r>
              <a:rPr lang="en-US" dirty="0" err="1">
                <a:solidFill>
                  <a:schemeClr val="bg1"/>
                </a:solidFill>
              </a:rPr>
              <a:t>turboSETI</a:t>
            </a:r>
            <a:r>
              <a:rPr lang="en-US" dirty="0">
                <a:solidFill>
                  <a:schemeClr val="bg1"/>
                </a:solidFill>
              </a:rPr>
              <a:t> vs </a:t>
            </a:r>
            <a:r>
              <a:rPr lang="en-US" dirty="0" err="1">
                <a:solidFill>
                  <a:schemeClr val="bg1"/>
                </a:solidFill>
              </a:rPr>
              <a:t>SETIcore</a:t>
            </a:r>
            <a:r>
              <a:rPr lang="en-US" dirty="0">
                <a:solidFill>
                  <a:schemeClr val="bg1"/>
                </a:solidFill>
              </a:rPr>
              <a:t>)</a:t>
            </a:r>
          </a:p>
          <a:p>
            <a:pPr lvl="1" algn="ctr"/>
            <a:r>
              <a:rPr lang="en-US" dirty="0">
                <a:solidFill>
                  <a:schemeClr val="bg1"/>
                </a:solidFill>
              </a:rPr>
              <a:t>Similar but not identical</a:t>
            </a:r>
          </a:p>
        </p:txBody>
      </p:sp>
      <p:pic>
        <p:nvPicPr>
          <p:cNvPr id="10" name="Picture 9" descr="Table&#10;&#10;Description automatically generated">
            <a:extLst>
              <a:ext uri="{FF2B5EF4-FFF2-40B4-BE49-F238E27FC236}">
                <a16:creationId xmlns:a16="http://schemas.microsoft.com/office/drawing/2014/main" id="{1D552730-E94B-E24A-B740-0BE6EB0316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051" y="2305051"/>
            <a:ext cx="5676900" cy="3421149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B9C0877F-288B-BDCF-815C-5FD94CC97D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1" y="2055814"/>
            <a:ext cx="4051303" cy="3038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4ECB642-BC9A-6667-63FA-5F6E833D2570}"/>
              </a:ext>
            </a:extLst>
          </p:cNvPr>
          <p:cNvSpPr txBox="1"/>
          <p:nvPr/>
        </p:nvSpPr>
        <p:spPr>
          <a:xfrm>
            <a:off x="419101" y="5111168"/>
            <a:ext cx="55245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chemeClr val="bg1"/>
                </a:solidFill>
              </a:rPr>
              <a:t>turboSETI</a:t>
            </a:r>
            <a:r>
              <a:rPr lang="en-US" sz="1600" dirty="0">
                <a:solidFill>
                  <a:schemeClr val="bg1"/>
                </a:solidFill>
              </a:rPr>
              <a:t> plot is empty!</a:t>
            </a:r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Maybe overly sensitive hit search compared to </a:t>
            </a:r>
            <a:r>
              <a:rPr lang="en-US" sz="1600" dirty="0" err="1">
                <a:solidFill>
                  <a:schemeClr val="bg1"/>
                </a:solidFill>
              </a:rPr>
              <a:t>SETIcore</a:t>
            </a:r>
            <a:endParaRPr lang="en-US" sz="1600" dirty="0">
              <a:solidFill>
                <a:schemeClr val="bg1"/>
              </a:solidFill>
            </a:endParaRPr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SETI core shows no hits in this .h5 file</a:t>
            </a:r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No max SNR, maybe there should be?</a:t>
            </a:r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~16870 SNR seems excessive…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406CB95-7D0B-E381-EE5D-BFCCC8BAABDD}"/>
              </a:ext>
            </a:extLst>
          </p:cNvPr>
          <p:cNvSpPr txBox="1"/>
          <p:nvPr/>
        </p:nvSpPr>
        <p:spPr>
          <a:xfrm>
            <a:off x="6267451" y="5772887"/>
            <a:ext cx="5524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chemeClr val="bg1"/>
                </a:solidFill>
              </a:rPr>
              <a:t>turboSETI</a:t>
            </a:r>
            <a:r>
              <a:rPr lang="en-US" sz="1600" dirty="0">
                <a:solidFill>
                  <a:schemeClr val="bg1"/>
                </a:solidFill>
              </a:rPr>
              <a:t> had many hits, though all have very high SNR</a:t>
            </a:r>
          </a:p>
          <a:p>
            <a:r>
              <a:rPr lang="en-US" sz="1600" dirty="0" err="1">
                <a:solidFill>
                  <a:schemeClr val="bg1"/>
                </a:solidFill>
              </a:rPr>
              <a:t>SETIcore</a:t>
            </a:r>
            <a:r>
              <a:rPr lang="en-US" sz="1600" dirty="0">
                <a:solidFill>
                  <a:schemeClr val="bg1"/>
                </a:solidFill>
              </a:rPr>
              <a:t> had no hits</a:t>
            </a:r>
          </a:p>
        </p:txBody>
      </p:sp>
    </p:spTree>
    <p:extLst>
      <p:ext uri="{BB962C8B-B14F-4D97-AF65-F5344CB8AC3E}">
        <p14:creationId xmlns:p14="http://schemas.microsoft.com/office/powerpoint/2010/main" val="7730302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outdoor object, nature, star, night sky&#10;&#10;Description automatically generated">
            <a:extLst>
              <a:ext uri="{FF2B5EF4-FFF2-40B4-BE49-F238E27FC236}">
                <a16:creationId xmlns:a16="http://schemas.microsoft.com/office/drawing/2014/main" id="{3F2E9BE8-55E0-BC3E-0B82-89D530DA71E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013BF2-4CB6-C289-D6AC-4DD69A7FF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Week 5: Wrapping up Performance &amp; I/O Comparisons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15DE14F-24CD-42EF-3E9F-2AE3255F13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454819" cy="4351339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sz="3800" dirty="0">
                <a:solidFill>
                  <a:schemeClr val="bg1"/>
                </a:solidFill>
              </a:rPr>
              <a:t>Dedoppler Pipelines</a:t>
            </a:r>
          </a:p>
          <a:p>
            <a:r>
              <a:rPr lang="en-US" dirty="0" err="1">
                <a:solidFill>
                  <a:schemeClr val="bg1"/>
                </a:solidFill>
              </a:rPr>
              <a:t>hyperSETI</a:t>
            </a:r>
            <a:r>
              <a:rPr lang="en-US" dirty="0">
                <a:solidFill>
                  <a:schemeClr val="bg1"/>
                </a:solidFill>
              </a:rPr>
              <a:t> use issues resolved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Test data added</a:t>
            </a:r>
          </a:p>
          <a:p>
            <a:r>
              <a:rPr lang="en-US" dirty="0">
                <a:solidFill>
                  <a:schemeClr val="bg1"/>
                </a:solidFill>
              </a:rPr>
              <a:t>Comparison of single and multi coarse channel input .h5 files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Relative runtime performance compared for small/simple file vs more realistic full size multi-channel file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Single channel </a:t>
            </a:r>
            <a:r>
              <a:rPr lang="en-US" dirty="0" err="1">
                <a:solidFill>
                  <a:schemeClr val="bg1"/>
                </a:solidFill>
              </a:rPr>
              <a:t>hyperSETI</a:t>
            </a:r>
            <a:r>
              <a:rPr lang="en-US" dirty="0">
                <a:solidFill>
                  <a:schemeClr val="bg1"/>
                </a:solidFill>
              </a:rPr>
              <a:t> marginally outperforms </a:t>
            </a:r>
            <a:r>
              <a:rPr lang="en-US" dirty="0" err="1">
                <a:solidFill>
                  <a:schemeClr val="bg1"/>
                </a:solidFill>
              </a:rPr>
              <a:t>turboSETI</a:t>
            </a:r>
            <a:r>
              <a:rPr lang="en-US" dirty="0">
                <a:solidFill>
                  <a:schemeClr val="bg1"/>
                </a:solidFill>
              </a:rPr>
              <a:t> (GPU)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Multi-channel </a:t>
            </a:r>
            <a:r>
              <a:rPr lang="en-US" dirty="0" err="1">
                <a:solidFill>
                  <a:schemeClr val="bg1"/>
                </a:solidFill>
              </a:rPr>
              <a:t>turboSETI</a:t>
            </a:r>
            <a:r>
              <a:rPr lang="en-US" dirty="0">
                <a:solidFill>
                  <a:schemeClr val="bg1"/>
                </a:solidFill>
              </a:rPr>
              <a:t> (GPU) outperforms </a:t>
            </a:r>
            <a:r>
              <a:rPr lang="en-US" dirty="0" err="1">
                <a:solidFill>
                  <a:schemeClr val="bg1"/>
                </a:solidFill>
              </a:rPr>
              <a:t>hyperSETI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 err="1">
                <a:solidFill>
                  <a:schemeClr val="bg1"/>
                </a:solidFill>
              </a:rPr>
              <a:t>SETIcore</a:t>
            </a:r>
            <a:r>
              <a:rPr lang="en-US" dirty="0">
                <a:solidFill>
                  <a:schemeClr val="bg1"/>
                </a:solidFill>
              </a:rPr>
              <a:t> is clearly highest performing across all input data</a:t>
            </a:r>
          </a:p>
          <a:p>
            <a:r>
              <a:rPr lang="en-US" dirty="0">
                <a:solidFill>
                  <a:schemeClr val="bg1"/>
                </a:solidFill>
              </a:rPr>
              <a:t>All performance data obtained on blpc1 node using TITAN </a:t>
            </a:r>
            <a:r>
              <a:rPr lang="en-US" dirty="0" err="1">
                <a:solidFill>
                  <a:schemeClr val="bg1"/>
                </a:solidFill>
              </a:rPr>
              <a:t>Xp</a:t>
            </a:r>
            <a:r>
              <a:rPr lang="en-US" dirty="0">
                <a:solidFill>
                  <a:schemeClr val="bg1"/>
                </a:solidFill>
              </a:rPr>
              <a:t> GPU for maximum consistency</a:t>
            </a:r>
          </a:p>
          <a:p>
            <a:r>
              <a:rPr lang="en-US" dirty="0">
                <a:solidFill>
                  <a:schemeClr val="bg1"/>
                </a:solidFill>
              </a:rPr>
              <a:t>I/O confirmed to be functionally equivalent (though not identical)</a:t>
            </a:r>
          </a:p>
        </p:txBody>
      </p:sp>
      <p:pic>
        <p:nvPicPr>
          <p:cNvPr id="4" name="Picture 3" descr="Chart, bar chart, histogram&#10;&#10;Description automatically generated">
            <a:extLst>
              <a:ext uri="{FF2B5EF4-FFF2-40B4-BE49-F238E27FC236}">
                <a16:creationId xmlns:a16="http://schemas.microsoft.com/office/drawing/2014/main" id="{F03EB136-3B76-7CD9-C952-A1C42C461B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0281" y="1755775"/>
            <a:ext cx="3774129" cy="3924652"/>
          </a:xfrm>
          <a:prstGeom prst="rect">
            <a:avLst/>
          </a:prstGeom>
        </p:spPr>
      </p:pic>
      <p:pic>
        <p:nvPicPr>
          <p:cNvPr id="6" name="Picture 5" descr="Chart, histogram&#10;&#10;Description automatically generated">
            <a:extLst>
              <a:ext uri="{FF2B5EF4-FFF2-40B4-BE49-F238E27FC236}">
                <a16:creationId xmlns:a16="http://schemas.microsoft.com/office/drawing/2014/main" id="{BDE0A624-D114-CDDB-6996-50F138EBC2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3676" y="1755776"/>
            <a:ext cx="3774129" cy="3924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115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outdoor object, nature, star, night sky&#10;&#10;Description automatically generated">
            <a:extLst>
              <a:ext uri="{FF2B5EF4-FFF2-40B4-BE49-F238E27FC236}">
                <a16:creationId xmlns:a16="http://schemas.microsoft.com/office/drawing/2014/main" id="{3F2E9BE8-55E0-BC3E-0B82-89D530DA71E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013BF2-4CB6-C289-D6AC-4DD69A7FF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Week 5: Further Analysis of Dedoppler Pipelines: Algorithms &amp; User Experience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94D906A-3255-F1DF-D27A-FFBBEEAC1BA9}"/>
              </a:ext>
            </a:extLst>
          </p:cNvPr>
          <p:cNvSpPr txBox="1">
            <a:spLocks/>
          </p:cNvSpPr>
          <p:nvPr/>
        </p:nvSpPr>
        <p:spPr>
          <a:xfrm>
            <a:off x="66676" y="1889917"/>
            <a:ext cx="4019549" cy="4968083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err="1">
                <a:solidFill>
                  <a:schemeClr val="bg1"/>
                </a:solidFill>
              </a:rPr>
              <a:t>turboSETI</a:t>
            </a:r>
            <a:endParaRPr lang="en-US" dirty="0">
              <a:solidFill>
                <a:schemeClr val="bg1"/>
              </a:solidFill>
            </a:endParaRPr>
          </a:p>
          <a:p>
            <a:pPr marL="514338" indent="-514338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Algorithm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Dedoppler – Taylor Tree</a:t>
            </a:r>
          </a:p>
          <a:p>
            <a:pPr lvl="2"/>
            <a:r>
              <a:rPr lang="en-US" dirty="0">
                <a:solidFill>
                  <a:schemeClr val="bg1"/>
                </a:solidFill>
              </a:rPr>
              <a:t>Higher theoretical performance than Brute-Force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Hit-search – 2-step Iterate through Frequency</a:t>
            </a:r>
          </a:p>
          <a:p>
            <a:pPr lvl="2"/>
            <a:r>
              <a:rPr lang="en-US" dirty="0">
                <a:solidFill>
                  <a:schemeClr val="bg1"/>
                </a:solidFill>
              </a:rPr>
              <a:t>Step 1 – Iterate through each given spectral resolution [</a:t>
            </a:r>
            <a:r>
              <a:rPr lang="en-US" dirty="0" err="1">
                <a:solidFill>
                  <a:schemeClr val="bg1"/>
                </a:solidFill>
              </a:rPr>
              <a:t>freq_start-freq_end</a:t>
            </a:r>
            <a:r>
              <a:rPr lang="en-US" dirty="0">
                <a:solidFill>
                  <a:schemeClr val="bg1"/>
                </a:solidFill>
              </a:rPr>
              <a:t>] and record hits above SNR threshold</a:t>
            </a:r>
          </a:p>
          <a:p>
            <a:pPr lvl="2"/>
            <a:r>
              <a:rPr lang="en-US" dirty="0">
                <a:solidFill>
                  <a:schemeClr val="bg1"/>
                </a:solidFill>
              </a:rPr>
              <a:t>Step 2 – Iterate through hits, and finds larges SNR between neighbor frequency channels</a:t>
            </a:r>
          </a:p>
          <a:p>
            <a:pPr marL="514338" indent="-514338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User Experience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Command line util</a:t>
            </a:r>
          </a:p>
          <a:p>
            <a:pPr lvl="2"/>
            <a:r>
              <a:rPr lang="en-US" dirty="0">
                <a:solidFill>
                  <a:schemeClr val="bg1"/>
                </a:solidFill>
              </a:rPr>
              <a:t>Easy with plenty of flag options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Python Package</a:t>
            </a:r>
          </a:p>
          <a:p>
            <a:pPr lvl="2"/>
            <a:r>
              <a:rPr lang="en-US" dirty="0">
                <a:solidFill>
                  <a:schemeClr val="bg1"/>
                </a:solidFill>
              </a:rPr>
              <a:t>Straightforward but less easily modular</a:t>
            </a:r>
          </a:p>
          <a:p>
            <a:pPr lvl="3"/>
            <a:r>
              <a:rPr lang="en-US" dirty="0">
                <a:solidFill>
                  <a:schemeClr val="bg1"/>
                </a:solidFill>
              </a:rPr>
              <a:t>I/O, dedoppler algorithm, and hit-search all called from main </a:t>
            </a:r>
            <a:r>
              <a:rPr lang="en-US" dirty="0" err="1">
                <a:solidFill>
                  <a:schemeClr val="bg1"/>
                </a:solidFill>
              </a:rPr>
              <a:t>FindDoppler</a:t>
            </a:r>
            <a:r>
              <a:rPr lang="en-US" dirty="0">
                <a:solidFill>
                  <a:schemeClr val="bg1"/>
                </a:solidFill>
              </a:rPr>
              <a:t> class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Documentation and Codebase</a:t>
            </a:r>
          </a:p>
          <a:p>
            <a:pPr lvl="2"/>
            <a:r>
              <a:rPr lang="en-US" dirty="0">
                <a:solidFill>
                  <a:schemeClr val="bg1"/>
                </a:solidFill>
              </a:rPr>
              <a:t>Sufficient documentation for whole pipeline, lacking info for base function code blocks</a:t>
            </a:r>
          </a:p>
          <a:p>
            <a:pPr lvl="2"/>
            <a:r>
              <a:rPr lang="en-US" dirty="0">
                <a:solidFill>
                  <a:schemeClr val="bg1"/>
                </a:solidFill>
              </a:rPr>
              <a:t>Python codebase – easily digestible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Install</a:t>
            </a:r>
          </a:p>
          <a:p>
            <a:pPr lvl="2"/>
            <a:r>
              <a:rPr lang="en-US" dirty="0">
                <a:solidFill>
                  <a:schemeClr val="bg1"/>
                </a:solidFill>
              </a:rPr>
              <a:t>Many dependencies but should be easy enough to create virtual environment</a:t>
            </a:r>
          </a:p>
          <a:p>
            <a:pPr lvl="2"/>
            <a:r>
              <a:rPr lang="en-US" dirty="0">
                <a:solidFill>
                  <a:schemeClr val="bg1"/>
                </a:solidFill>
              </a:rPr>
              <a:t>Not tested as BL servers have all needed packages &amp; working install 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A1C1307-FC8A-2BE5-CE3A-F4FFAE1F2C71}"/>
              </a:ext>
            </a:extLst>
          </p:cNvPr>
          <p:cNvSpPr txBox="1">
            <a:spLocks/>
          </p:cNvSpPr>
          <p:nvPr/>
        </p:nvSpPr>
        <p:spPr>
          <a:xfrm>
            <a:off x="4086226" y="1889917"/>
            <a:ext cx="4019549" cy="4968083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err="1">
                <a:solidFill>
                  <a:schemeClr val="bg1"/>
                </a:solidFill>
              </a:rPr>
              <a:t>hyperSETI</a:t>
            </a:r>
            <a:endParaRPr lang="en-US" dirty="0">
              <a:solidFill>
                <a:schemeClr val="bg1"/>
              </a:solidFill>
            </a:endParaRPr>
          </a:p>
          <a:p>
            <a:pPr marL="514338" indent="-514338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Algorithm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Dedoppler – Brute-Force</a:t>
            </a:r>
          </a:p>
          <a:p>
            <a:pPr lvl="2"/>
            <a:r>
              <a:rPr lang="en-US" dirty="0">
                <a:solidFill>
                  <a:schemeClr val="bg1"/>
                </a:solidFill>
              </a:rPr>
              <a:t>Lowest theoretical performance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Hit-search – 2-step Maxima Based</a:t>
            </a:r>
          </a:p>
          <a:p>
            <a:pPr lvl="2"/>
            <a:r>
              <a:rPr lang="en-US" dirty="0">
                <a:solidFill>
                  <a:schemeClr val="bg1"/>
                </a:solidFill>
              </a:rPr>
              <a:t>Step 1 – Maxima finding with </a:t>
            </a:r>
            <a:r>
              <a:rPr lang="en-US" dirty="0" err="1">
                <a:solidFill>
                  <a:schemeClr val="bg1"/>
                </a:solidFill>
              </a:rPr>
              <a:t>cupy</a:t>
            </a:r>
            <a:r>
              <a:rPr lang="en-US" dirty="0">
                <a:solidFill>
                  <a:schemeClr val="bg1"/>
                </a:solidFill>
              </a:rPr>
              <a:t> (GPU)</a:t>
            </a:r>
          </a:p>
          <a:p>
            <a:pPr lvl="2"/>
            <a:r>
              <a:rPr lang="en-US" dirty="0">
                <a:solidFill>
                  <a:schemeClr val="bg1"/>
                </a:solidFill>
              </a:rPr>
              <a:t>Step 2 – Iterate through beam index (frequency band) and find hits identified in step 1</a:t>
            </a:r>
          </a:p>
          <a:p>
            <a:pPr marL="514338" indent="-514338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User Experience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Command line util</a:t>
            </a:r>
          </a:p>
          <a:p>
            <a:pPr lvl="2"/>
            <a:r>
              <a:rPr lang="en-US" dirty="0">
                <a:solidFill>
                  <a:schemeClr val="bg1"/>
                </a:solidFill>
              </a:rPr>
              <a:t>Requires </a:t>
            </a:r>
            <a:r>
              <a:rPr lang="en-US" dirty="0" err="1">
                <a:solidFill>
                  <a:schemeClr val="bg1"/>
                </a:solidFill>
              </a:rPr>
              <a:t>Conda</a:t>
            </a:r>
            <a:r>
              <a:rPr lang="en-US" dirty="0">
                <a:solidFill>
                  <a:schemeClr val="bg1"/>
                </a:solidFill>
              </a:rPr>
              <a:t> virtual environment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Python Package</a:t>
            </a:r>
          </a:p>
          <a:p>
            <a:pPr lvl="2"/>
            <a:r>
              <a:rPr lang="en-US" dirty="0">
                <a:solidFill>
                  <a:schemeClr val="bg1"/>
                </a:solidFill>
              </a:rPr>
              <a:t>Modular and as straightforward as </a:t>
            </a:r>
            <a:r>
              <a:rPr lang="en-US" dirty="0" err="1">
                <a:solidFill>
                  <a:schemeClr val="bg1"/>
                </a:solidFill>
              </a:rPr>
              <a:t>turboSETI</a:t>
            </a:r>
            <a:endParaRPr lang="en-US" dirty="0">
              <a:solidFill>
                <a:schemeClr val="bg1"/>
              </a:solidFill>
            </a:endParaRPr>
          </a:p>
          <a:p>
            <a:pPr lvl="3"/>
            <a:r>
              <a:rPr lang="en-US" dirty="0">
                <a:solidFill>
                  <a:schemeClr val="bg1"/>
                </a:solidFill>
              </a:rPr>
              <a:t>Dedoppler, Hit-search, </a:t>
            </a:r>
            <a:r>
              <a:rPr lang="en-US" dirty="0" err="1">
                <a:solidFill>
                  <a:schemeClr val="bg1"/>
                </a:solidFill>
              </a:rPr>
              <a:t>etc</a:t>
            </a:r>
            <a:r>
              <a:rPr lang="en-US" dirty="0">
                <a:solidFill>
                  <a:schemeClr val="bg1"/>
                </a:solidFill>
              </a:rPr>
              <a:t> independently callable functions</a:t>
            </a:r>
          </a:p>
          <a:p>
            <a:pPr lvl="3"/>
            <a:r>
              <a:rPr lang="en-US" dirty="0">
                <a:solidFill>
                  <a:schemeClr val="bg1"/>
                </a:solidFill>
              </a:rPr>
              <a:t>Allows insight into each algorithm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Documentation and Codebase</a:t>
            </a:r>
          </a:p>
          <a:p>
            <a:pPr lvl="2"/>
            <a:r>
              <a:rPr lang="en-US" dirty="0">
                <a:solidFill>
                  <a:schemeClr val="bg1"/>
                </a:solidFill>
              </a:rPr>
              <a:t>Severely lacking documentation</a:t>
            </a:r>
          </a:p>
          <a:p>
            <a:pPr lvl="3"/>
            <a:r>
              <a:rPr lang="en-US" dirty="0">
                <a:solidFill>
                  <a:schemeClr val="bg1"/>
                </a:solidFill>
              </a:rPr>
              <a:t>Brief README but not much else</a:t>
            </a:r>
          </a:p>
          <a:p>
            <a:pPr lvl="2"/>
            <a:r>
              <a:rPr lang="en-US" dirty="0">
                <a:solidFill>
                  <a:schemeClr val="bg1"/>
                </a:solidFill>
              </a:rPr>
              <a:t>Python codebase – easily digestible at least!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Install</a:t>
            </a:r>
          </a:p>
          <a:p>
            <a:pPr lvl="2"/>
            <a:r>
              <a:rPr lang="en-US" dirty="0">
                <a:solidFill>
                  <a:schemeClr val="bg1"/>
                </a:solidFill>
              </a:rPr>
              <a:t>Fewer dependencies than </a:t>
            </a:r>
            <a:r>
              <a:rPr lang="en-US" dirty="0" err="1">
                <a:solidFill>
                  <a:schemeClr val="bg1"/>
                </a:solidFill>
              </a:rPr>
              <a:t>turboSETI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  <a:p>
            <a:pPr lvl="2"/>
            <a:r>
              <a:rPr lang="en-US" dirty="0">
                <a:solidFill>
                  <a:schemeClr val="bg1"/>
                </a:solidFill>
              </a:rPr>
              <a:t>Requires virtual environment</a:t>
            </a:r>
          </a:p>
          <a:p>
            <a:pPr lvl="2"/>
            <a:r>
              <a:rPr lang="en-US" dirty="0">
                <a:solidFill>
                  <a:schemeClr val="bg1"/>
                </a:solidFill>
              </a:rPr>
              <a:t>Not tested as BL servers have this virtual </a:t>
            </a:r>
            <a:r>
              <a:rPr lang="en-US" dirty="0" err="1">
                <a:solidFill>
                  <a:schemeClr val="bg1"/>
                </a:solidFill>
              </a:rPr>
              <a:t>conda</a:t>
            </a:r>
            <a:r>
              <a:rPr lang="en-US" dirty="0">
                <a:solidFill>
                  <a:schemeClr val="bg1"/>
                </a:solidFill>
              </a:rPr>
              <a:t> environment setup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EB3C1F1-2D5F-A63E-CAC8-DA2CA3525F6E}"/>
              </a:ext>
            </a:extLst>
          </p:cNvPr>
          <p:cNvSpPr txBox="1">
            <a:spLocks/>
          </p:cNvSpPr>
          <p:nvPr/>
        </p:nvSpPr>
        <p:spPr>
          <a:xfrm>
            <a:off x="8105775" y="1889917"/>
            <a:ext cx="4019549" cy="4968083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err="1">
                <a:solidFill>
                  <a:schemeClr val="bg1"/>
                </a:solidFill>
              </a:rPr>
              <a:t>SETIcore</a:t>
            </a:r>
            <a:endParaRPr lang="en-US" dirty="0">
              <a:solidFill>
                <a:schemeClr val="bg1"/>
              </a:solidFill>
            </a:endParaRPr>
          </a:p>
          <a:p>
            <a:pPr marL="514338" indent="-514338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Algorithm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Dedoppler – Taylor Tree</a:t>
            </a:r>
          </a:p>
          <a:p>
            <a:pPr lvl="2"/>
            <a:r>
              <a:rPr lang="en-US" dirty="0">
                <a:solidFill>
                  <a:schemeClr val="bg1"/>
                </a:solidFill>
              </a:rPr>
              <a:t>Higher theoretical performance than Brute-Force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Hit-search – 2-step Iterative</a:t>
            </a:r>
          </a:p>
          <a:p>
            <a:pPr lvl="2"/>
            <a:r>
              <a:rPr lang="en-US" dirty="0">
                <a:solidFill>
                  <a:schemeClr val="bg1"/>
                </a:solidFill>
              </a:rPr>
              <a:t>Step 1 – Break dedoppler run into frequency “windows”</a:t>
            </a:r>
          </a:p>
          <a:p>
            <a:pPr lvl="2"/>
            <a:r>
              <a:rPr lang="en-US" dirty="0">
                <a:solidFill>
                  <a:schemeClr val="bg1"/>
                </a:solidFill>
              </a:rPr>
              <a:t>Step 2 – Iterate through “windows” for maximum</a:t>
            </a:r>
          </a:p>
          <a:p>
            <a:pPr marL="514338" indent="-514338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User Experience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Command line util</a:t>
            </a:r>
          </a:p>
          <a:p>
            <a:pPr lvl="2"/>
            <a:r>
              <a:rPr lang="en-US" dirty="0">
                <a:solidFill>
                  <a:schemeClr val="bg1"/>
                </a:solidFill>
              </a:rPr>
              <a:t>Easy with plenty of flag options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Self-contained program</a:t>
            </a:r>
          </a:p>
          <a:p>
            <a:pPr lvl="2"/>
            <a:r>
              <a:rPr lang="en-US" dirty="0">
                <a:solidFill>
                  <a:schemeClr val="bg1"/>
                </a:solidFill>
              </a:rPr>
              <a:t>C++/CUDA so compiled program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Documentation and Codebase</a:t>
            </a:r>
          </a:p>
          <a:p>
            <a:pPr lvl="2"/>
            <a:r>
              <a:rPr lang="en-US" dirty="0">
                <a:solidFill>
                  <a:schemeClr val="bg1"/>
                </a:solidFill>
              </a:rPr>
              <a:t>Lacking documentation</a:t>
            </a:r>
          </a:p>
          <a:p>
            <a:pPr lvl="3"/>
            <a:r>
              <a:rPr lang="en-US" dirty="0">
                <a:solidFill>
                  <a:schemeClr val="bg1"/>
                </a:solidFill>
              </a:rPr>
              <a:t>Mostly for install</a:t>
            </a:r>
          </a:p>
          <a:p>
            <a:pPr lvl="3"/>
            <a:r>
              <a:rPr lang="en-US" dirty="0">
                <a:solidFill>
                  <a:schemeClr val="bg1"/>
                </a:solidFill>
              </a:rPr>
              <a:t>Not much available for further </a:t>
            </a:r>
            <a:r>
              <a:rPr lang="en-US" dirty="0" err="1">
                <a:solidFill>
                  <a:schemeClr val="bg1"/>
                </a:solidFill>
              </a:rPr>
              <a:t>useage</a:t>
            </a:r>
            <a:endParaRPr lang="en-US" dirty="0">
              <a:solidFill>
                <a:schemeClr val="bg1"/>
              </a:solidFill>
            </a:endParaRPr>
          </a:p>
          <a:p>
            <a:pPr lvl="2"/>
            <a:r>
              <a:rPr lang="en-US" dirty="0">
                <a:solidFill>
                  <a:schemeClr val="bg1"/>
                </a:solidFill>
              </a:rPr>
              <a:t>C++ and CUDA codebase – much more obfuscated and difficult to interpret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Install</a:t>
            </a:r>
          </a:p>
          <a:p>
            <a:pPr lvl="2"/>
            <a:r>
              <a:rPr lang="en-US" dirty="0">
                <a:solidFill>
                  <a:schemeClr val="bg1"/>
                </a:solidFill>
              </a:rPr>
              <a:t>Many header and C++ files but all self-contained in repo</a:t>
            </a:r>
          </a:p>
          <a:p>
            <a:pPr lvl="2"/>
            <a:r>
              <a:rPr lang="en-US" dirty="0">
                <a:solidFill>
                  <a:schemeClr val="bg1"/>
                </a:solidFill>
              </a:rPr>
              <a:t>New program compilation not tested and working install on BL servers</a:t>
            </a:r>
          </a:p>
        </p:txBody>
      </p:sp>
    </p:spTree>
    <p:extLst>
      <p:ext uri="{BB962C8B-B14F-4D97-AF65-F5344CB8AC3E}">
        <p14:creationId xmlns:p14="http://schemas.microsoft.com/office/powerpoint/2010/main" val="37066610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outdoor object, nature, star, night sky&#10;&#10;Description automatically generated">
            <a:extLst>
              <a:ext uri="{FF2B5EF4-FFF2-40B4-BE49-F238E27FC236}">
                <a16:creationId xmlns:a16="http://schemas.microsoft.com/office/drawing/2014/main" id="{3F2E9BE8-55E0-BC3E-0B82-89D530DA71E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013BF2-4CB6-C289-D6AC-4DD69A7FF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10572751" cy="13255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Week 5: Comprehensive Survey &amp; Benchmarking Writeup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15DE14F-24CD-42EF-3E9F-2AE3255F13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572751" cy="435133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Full consolidated reference to all testing and analyses performed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Benchmarking / performance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Input / output comparisons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Algorithm analysis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User experience / interfacing</a:t>
            </a:r>
          </a:p>
          <a:p>
            <a:r>
              <a:rPr lang="en-US" dirty="0">
                <a:solidFill>
                  <a:schemeClr val="bg1"/>
                </a:solidFill>
              </a:rPr>
              <a:t>Writeup includes data, links, full analysis, and recommendations for future development</a:t>
            </a:r>
          </a:p>
          <a:p>
            <a:r>
              <a:rPr lang="en-US" dirty="0">
                <a:solidFill>
                  <a:schemeClr val="bg1"/>
                </a:solidFill>
              </a:rPr>
              <a:t>Will all be available online!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All testing work and files (except .h5/.fil files) live on GitHub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Final writeup version will be soon pushed to GitHub</a:t>
            </a:r>
          </a:p>
        </p:txBody>
      </p:sp>
    </p:spTree>
    <p:extLst>
      <p:ext uri="{BB962C8B-B14F-4D97-AF65-F5344CB8AC3E}">
        <p14:creationId xmlns:p14="http://schemas.microsoft.com/office/powerpoint/2010/main" val="10109133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2839</TotalTime>
  <Words>2414</Words>
  <Application>Microsoft Office PowerPoint</Application>
  <PresentationFormat>Widescreen</PresentationFormat>
  <Paragraphs>418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6" baseType="lpstr">
      <vt:lpstr>Arial</vt:lpstr>
      <vt:lpstr>Calibri</vt:lpstr>
      <vt:lpstr>Calibri Light</vt:lpstr>
      <vt:lpstr>Office Theme</vt:lpstr>
      <vt:lpstr>Week 1: Intro Week &amp; Meet the Team!</vt:lpstr>
      <vt:lpstr>Week 2: Julia Hands-On &amp; Voyager 1 Notebook</vt:lpstr>
      <vt:lpstr>Week 3: Understanding the Algorithms &amp; More Julia Practice</vt:lpstr>
      <vt:lpstr>Week 4: Analysis of Existing Tools: Performance</vt:lpstr>
      <vt:lpstr>Week 4: Analysis of Existing Tools: Output</vt:lpstr>
      <vt:lpstr>Week 4: Analysis of Existing Tools: Output</vt:lpstr>
      <vt:lpstr>Week 5: Wrapping up Performance &amp; I/O Comparisons</vt:lpstr>
      <vt:lpstr>Week 5: Further Analysis of Dedoppler Pipelines: Algorithms &amp; User Experience</vt:lpstr>
      <vt:lpstr>Week 5: Comprehensive Survey &amp; Benchmarking Writeup</vt:lpstr>
      <vt:lpstr>Week 6: Mid-way Project Definition</vt:lpstr>
      <vt:lpstr>Week 6: Project Accomplishments &amp; Status</vt:lpstr>
      <vt:lpstr>Week 6: Project Advancement &amp; Scoping</vt:lpstr>
      <vt:lpstr>Week 7: Julia and GPU-Accelerated Radio SETI Lightning Talk with Green Bank</vt:lpstr>
      <vt:lpstr>Week 8: Further Exploration of Hit-Search Algorithm</vt:lpstr>
      <vt:lpstr>Week 8: Nsight Systems Comparison: turboSETI</vt:lpstr>
      <vt:lpstr>Week 8: Nsight Systems Comparison: hyperSETI</vt:lpstr>
      <vt:lpstr>Week 8: Nsight Systems Comparison:  SETIcore</vt:lpstr>
      <vt:lpstr>Week 8: HDF5 Filterbank Downsampler</vt:lpstr>
      <vt:lpstr>Week 8: Future Developments</vt:lpstr>
      <vt:lpstr>Week 9: Nsight System Reports Markup</vt:lpstr>
      <vt:lpstr>Week 9: Hit-Search</vt:lpstr>
      <vt:lpstr>Week 9: Future Developments</vt:lpstr>
      <vt:lpstr>Week 10: Final Presentation</vt:lpstr>
      <vt:lpstr>Julia and GPU-Accelerated Radio SETI</vt:lpstr>
      <vt:lpstr>Project Background</vt:lpstr>
      <vt:lpstr>Phase I: Research &amp; Training</vt:lpstr>
      <vt:lpstr>Phase II: Benchmarking</vt:lpstr>
      <vt:lpstr>Phase III: Individual Algorithm Development</vt:lpstr>
      <vt:lpstr>Realizations &amp; Results</vt:lpstr>
      <vt:lpstr>Future Development &amp; Recommendations</vt:lpstr>
      <vt:lpstr>A Huge Thank You!</vt:lpstr>
      <vt:lpstr>Questions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Julia and GPU-Accelerated Radio SETI</dc:title>
  <dc:creator>Jordan, Kevin</dc:creator>
  <cp:lastModifiedBy>Jordan, Kevin</cp:lastModifiedBy>
  <cp:revision>65</cp:revision>
  <dcterms:created xsi:type="dcterms:W3CDTF">2022-06-17T14:51:52Z</dcterms:created>
  <dcterms:modified xsi:type="dcterms:W3CDTF">2022-08-12T18:50:58Z</dcterms:modified>
</cp:coreProperties>
</file>